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handoutMasterIdLst>
    <p:handoutMasterId r:id="rId50"/>
  </p:handoutMasterIdLst>
  <p:sldIdLst>
    <p:sldId id="364" r:id="rId2"/>
    <p:sldId id="387" r:id="rId3"/>
    <p:sldId id="258" r:id="rId4"/>
    <p:sldId id="265" r:id="rId5"/>
    <p:sldId id="348" r:id="rId6"/>
    <p:sldId id="388" r:id="rId7"/>
    <p:sldId id="366" r:id="rId8"/>
    <p:sldId id="368" r:id="rId9"/>
    <p:sldId id="302" r:id="rId10"/>
    <p:sldId id="349" r:id="rId11"/>
    <p:sldId id="323" r:id="rId12"/>
    <p:sldId id="369" r:id="rId13"/>
    <p:sldId id="370" r:id="rId14"/>
    <p:sldId id="372" r:id="rId15"/>
    <p:sldId id="350" r:id="rId16"/>
    <p:sldId id="374" r:id="rId17"/>
    <p:sldId id="375" r:id="rId18"/>
    <p:sldId id="376" r:id="rId19"/>
    <p:sldId id="379" r:id="rId20"/>
    <p:sldId id="377" r:id="rId21"/>
    <p:sldId id="378" r:id="rId22"/>
    <p:sldId id="351" r:id="rId23"/>
    <p:sldId id="380" r:id="rId24"/>
    <p:sldId id="384" r:id="rId25"/>
    <p:sldId id="381" r:id="rId26"/>
    <p:sldId id="406" r:id="rId27"/>
    <p:sldId id="407" r:id="rId28"/>
    <p:sldId id="303" r:id="rId29"/>
    <p:sldId id="390" r:id="rId30"/>
    <p:sldId id="391" r:id="rId31"/>
    <p:sldId id="400" r:id="rId32"/>
    <p:sldId id="392" r:id="rId33"/>
    <p:sldId id="393" r:id="rId34"/>
    <p:sldId id="395" r:id="rId35"/>
    <p:sldId id="396" r:id="rId36"/>
    <p:sldId id="398" r:id="rId37"/>
    <p:sldId id="397" r:id="rId38"/>
    <p:sldId id="399" r:id="rId39"/>
    <p:sldId id="403" r:id="rId40"/>
    <p:sldId id="408" r:id="rId41"/>
    <p:sldId id="409" r:id="rId42"/>
    <p:sldId id="304" r:id="rId43"/>
    <p:sldId id="401" r:id="rId44"/>
    <p:sldId id="402" r:id="rId45"/>
    <p:sldId id="365" r:id="rId46"/>
    <p:sldId id="389" r:id="rId47"/>
    <p:sldId id="324" r:id="rId48"/>
  </p:sldIdLst>
  <p:sldSz cx="12192000" cy="6858000"/>
  <p:notesSz cx="6858000" cy="9144000"/>
  <p:custDataLst>
    <p:tags r:id="rId5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68" userDrawn="1">
          <p15:clr>
            <a:srgbClr val="A4A3A4"/>
          </p15:clr>
        </p15:guide>
        <p15:guide id="2" pos="719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潔 詹" initials="子潔" lastIdx="1" clrIdx="0">
    <p:extLst>
      <p:ext uri="{19B8F6BF-5375-455C-9EA6-DF929625EA0E}">
        <p15:presenceInfo xmlns:p15="http://schemas.microsoft.com/office/powerpoint/2012/main" userId="e94d6cbcedf7f3e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02D"/>
    <a:srgbClr val="F6F7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78" autoAdjust="0"/>
    <p:restoredTop sz="78337" autoAdjust="0"/>
  </p:normalViewPr>
  <p:slideViewPr>
    <p:cSldViewPr snapToGrid="0">
      <p:cViewPr>
        <p:scale>
          <a:sx n="66" d="100"/>
          <a:sy n="66" d="100"/>
        </p:scale>
        <p:origin x="702" y="-384"/>
      </p:cViewPr>
      <p:guideLst>
        <p:guide orient="horz" pos="2568"/>
        <p:guide pos="7197"/>
      </p:guideLst>
    </p:cSldViewPr>
  </p:slideViewPr>
  <p:outlineViewPr>
    <p:cViewPr>
      <p:scale>
        <a:sx n="33" d="100"/>
        <a:sy n="33" d="100"/>
      </p:scale>
      <p:origin x="0" y="0"/>
    </p:cViewPr>
  </p:outlineViewPr>
  <p:notesTextViewPr>
    <p:cViewPr>
      <p:scale>
        <a:sx n="3" d="2"/>
        <a:sy n="3" d="2"/>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tags" Target="tags/tag1.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工作表1!$B$1</c:f>
              <c:strCache>
                <c:ptCount val="1"/>
                <c:pt idx="0">
                  <c:v>數列 1</c:v>
                </c:pt>
              </c:strCache>
            </c:strRef>
          </c:tx>
          <c:spPr>
            <a:solidFill>
              <a:schemeClr val="accent1"/>
            </a:solidFill>
            <a:ln>
              <a:noFill/>
            </a:ln>
            <a:effectLst/>
          </c:spPr>
          <c:invertIfNegative val="0"/>
          <c:cat>
            <c:strRef>
              <c:f>工作表1!$A$2:$A$4</c:f>
              <c:strCache>
                <c:ptCount val="3"/>
                <c:pt idx="0">
                  <c:v>Architecture Design</c:v>
                </c:pt>
                <c:pt idx="1">
                  <c:v>AXI-4</c:v>
                </c:pt>
                <c:pt idx="2">
                  <c:v>FIPS 204 and 202 (python)</c:v>
                </c:pt>
              </c:strCache>
            </c:strRef>
          </c:cat>
          <c:val>
            <c:numRef>
              <c:f>工作表1!$B$2:$B$4</c:f>
              <c:numCache>
                <c:formatCode>General</c:formatCode>
                <c:ptCount val="3"/>
                <c:pt idx="0">
                  <c:v>10</c:v>
                </c:pt>
                <c:pt idx="1">
                  <c:v>25</c:v>
                </c:pt>
                <c:pt idx="2">
                  <c:v>100</c:v>
                </c:pt>
              </c:numCache>
            </c:numRef>
          </c:val>
          <c:extLst>
            <c:ext xmlns:c16="http://schemas.microsoft.com/office/drawing/2014/chart" uri="{C3380CC4-5D6E-409C-BE32-E72D297353CC}">
              <c16:uniqueId val="{00000000-2282-4CDC-B17D-868A89FAE32D}"/>
            </c:ext>
          </c:extLst>
        </c:ser>
        <c:ser>
          <c:idx val="1"/>
          <c:order val="1"/>
          <c:tx>
            <c:strRef>
              <c:f>工作表1!$C$1</c:f>
              <c:strCache>
                <c:ptCount val="1"/>
                <c:pt idx="0">
                  <c:v>數列 2</c:v>
                </c:pt>
              </c:strCache>
            </c:strRef>
          </c:tx>
          <c:spPr>
            <a:solidFill>
              <a:schemeClr val="accent2"/>
            </a:solidFill>
            <a:ln>
              <a:noFill/>
            </a:ln>
            <a:effectLst/>
          </c:spPr>
          <c:invertIfNegative val="0"/>
          <c:dPt>
            <c:idx val="0"/>
            <c:invertIfNegative val="0"/>
            <c:bubble3D val="0"/>
            <c:spPr>
              <a:solidFill>
                <a:srgbClr val="FFFFFF"/>
              </a:solidFill>
              <a:ln>
                <a:noFill/>
              </a:ln>
              <a:effectLst/>
            </c:spPr>
            <c:extLst>
              <c:ext xmlns:c16="http://schemas.microsoft.com/office/drawing/2014/chart" uri="{C3380CC4-5D6E-409C-BE32-E72D297353CC}">
                <c16:uniqueId val="{00000002-2282-4CDC-B17D-868A89FAE32D}"/>
              </c:ext>
            </c:extLst>
          </c:dPt>
          <c:dPt>
            <c:idx val="1"/>
            <c:invertIfNegative val="0"/>
            <c:bubble3D val="0"/>
            <c:spPr>
              <a:solidFill>
                <a:srgbClr val="FFFFFF"/>
              </a:solidFill>
              <a:ln>
                <a:noFill/>
              </a:ln>
              <a:effectLst/>
            </c:spPr>
            <c:extLst>
              <c:ext xmlns:c16="http://schemas.microsoft.com/office/drawing/2014/chart" uri="{C3380CC4-5D6E-409C-BE32-E72D297353CC}">
                <c16:uniqueId val="{00000004-2282-4CDC-B17D-868A89FAE32D}"/>
              </c:ext>
            </c:extLst>
          </c:dPt>
          <c:dPt>
            <c:idx val="2"/>
            <c:invertIfNegative val="0"/>
            <c:bubble3D val="0"/>
            <c:spPr>
              <a:solidFill>
                <a:srgbClr val="FFFFFF"/>
              </a:solidFill>
              <a:ln>
                <a:noFill/>
              </a:ln>
              <a:effectLst/>
            </c:spPr>
            <c:extLst>
              <c:ext xmlns:c16="http://schemas.microsoft.com/office/drawing/2014/chart" uri="{C3380CC4-5D6E-409C-BE32-E72D297353CC}">
                <c16:uniqueId val="{00000006-2282-4CDC-B17D-868A89FAE32D}"/>
              </c:ext>
            </c:extLst>
          </c:dPt>
          <c:dPt>
            <c:idx val="3"/>
            <c:invertIfNegative val="0"/>
            <c:bubble3D val="0"/>
            <c:spPr>
              <a:solidFill>
                <a:srgbClr val="FFFFFF"/>
              </a:solidFill>
              <a:ln>
                <a:noFill/>
              </a:ln>
              <a:effectLst/>
            </c:spPr>
            <c:extLst>
              <c:ext xmlns:c16="http://schemas.microsoft.com/office/drawing/2014/chart" uri="{C3380CC4-5D6E-409C-BE32-E72D297353CC}">
                <c16:uniqueId val="{00000008-2282-4CDC-B17D-868A89FAE32D}"/>
              </c:ext>
            </c:extLst>
          </c:dPt>
          <c:cat>
            <c:strRef>
              <c:f>工作表1!$A$2:$A$4</c:f>
              <c:strCache>
                <c:ptCount val="3"/>
                <c:pt idx="0">
                  <c:v>Architecture Design</c:v>
                </c:pt>
                <c:pt idx="1">
                  <c:v>AXI-4</c:v>
                </c:pt>
                <c:pt idx="2">
                  <c:v>FIPS 204 and 202 (python)</c:v>
                </c:pt>
              </c:strCache>
            </c:strRef>
          </c:cat>
          <c:val>
            <c:numRef>
              <c:f>工作表1!$C$2:$C$4</c:f>
              <c:numCache>
                <c:formatCode>General</c:formatCode>
                <c:ptCount val="3"/>
                <c:pt idx="0">
                  <c:v>75</c:v>
                </c:pt>
                <c:pt idx="1">
                  <c:v>70</c:v>
                </c:pt>
                <c:pt idx="2">
                  <c:v>0</c:v>
                </c:pt>
              </c:numCache>
            </c:numRef>
          </c:val>
          <c:extLst>
            <c:ext xmlns:c16="http://schemas.microsoft.com/office/drawing/2014/chart" uri="{C3380CC4-5D6E-409C-BE32-E72D297353CC}">
              <c16:uniqueId val="{00000009-2282-4CDC-B17D-868A89FAE32D}"/>
            </c:ext>
          </c:extLst>
        </c:ser>
        <c:ser>
          <c:idx val="2"/>
          <c:order val="2"/>
          <c:tx>
            <c:strRef>
              <c:f>工作表1!$D$1</c:f>
              <c:strCache>
                <c:ptCount val="1"/>
                <c:pt idx="0">
                  <c:v>欄1</c:v>
                </c:pt>
              </c:strCache>
            </c:strRef>
          </c:tx>
          <c:spPr>
            <a:solidFill>
              <a:schemeClr val="accent3"/>
            </a:solidFill>
            <a:ln>
              <a:noFill/>
            </a:ln>
            <a:effectLst/>
          </c:spPr>
          <c:invertIfNegative val="0"/>
          <c:cat>
            <c:strRef>
              <c:f>工作表1!$A$2:$A$4</c:f>
              <c:strCache>
                <c:ptCount val="3"/>
                <c:pt idx="0">
                  <c:v>Architecture Design</c:v>
                </c:pt>
                <c:pt idx="1">
                  <c:v>AXI-4</c:v>
                </c:pt>
                <c:pt idx="2">
                  <c:v>FIPS 204 and 202 (python)</c:v>
                </c:pt>
              </c:strCache>
            </c:strRef>
          </c:cat>
          <c:val>
            <c:numRef>
              <c:f>工作表1!$D$2:$D$4</c:f>
              <c:numCache>
                <c:formatCode>General</c:formatCode>
                <c:ptCount val="3"/>
              </c:numCache>
            </c:numRef>
          </c:val>
          <c:extLst>
            <c:ext xmlns:c16="http://schemas.microsoft.com/office/drawing/2014/chart" uri="{C3380CC4-5D6E-409C-BE32-E72D297353CC}">
              <c16:uniqueId val="{0000000A-2282-4CDC-B17D-868A89FAE32D}"/>
            </c:ext>
          </c:extLst>
        </c:ser>
        <c:dLbls>
          <c:showLegendKey val="0"/>
          <c:showVal val="0"/>
          <c:showCatName val="0"/>
          <c:showSerName val="0"/>
          <c:showPercent val="0"/>
          <c:showBubbleSize val="0"/>
        </c:dLbls>
        <c:gapWidth val="150"/>
        <c:overlap val="100"/>
        <c:axId val="869234431"/>
        <c:axId val="869225695"/>
      </c:barChart>
      <c:catAx>
        <c:axId val="86923443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marL="0" algn="l" defTabSz="914400" rtl="0" eaLnBrk="1" latinLnBrk="0" hangingPunct="1">
              <a:defRPr lang="en-US" altLang="zh-TW" sz="1400" b="0" i="0" u="none" strike="noStrike" kern="1200" baseline="0">
                <a:solidFill>
                  <a:schemeClr val="tx1"/>
                </a:solidFill>
                <a:latin typeface="Times New Roman" panose="02020603050405020304" pitchFamily="18" charset="0"/>
                <a:ea typeface="+mn-ea"/>
                <a:cs typeface="Segoe UI" panose="020B0502040204020203" pitchFamily="34" charset="0"/>
              </a:defRPr>
            </a:pPr>
            <a:endParaRPr lang="zh-TW"/>
          </a:p>
        </c:txPr>
        <c:crossAx val="869225695"/>
        <c:crosses val="autoZero"/>
        <c:auto val="1"/>
        <c:lblAlgn val="ctr"/>
        <c:lblOffset val="100"/>
        <c:noMultiLvlLbl val="0"/>
      </c:catAx>
      <c:valAx>
        <c:axId val="869225695"/>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869234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4-09-30T20:53:25.812" idx="1">
    <p:pos x="7161" y="957"/>
    <p:text/>
    <p:extLst>
      <p:ext uri="{C676402C-5697-4E1C-873F-D02D1690AC5C}">
        <p15:threadingInfo xmlns:p15="http://schemas.microsoft.com/office/powerpoint/2012/main" timeZoneBias="-480"/>
      </p:ext>
    </p:extLst>
  </p:cm>
</p:cmLst>
</file>

<file path=ppt/drawings/_rels/vmlDrawing1.v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C81B38EE-F38E-8BFA-F9E1-3FAEB61E2C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2C703AFD-16F2-011C-8E7C-893290BF9E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E448E5-416C-419C-9311-0F4E0B505436}" type="datetimeFigureOut">
              <a:rPr lang="zh-TW" altLang="en-US" smtClean="0"/>
              <a:t>2024/11/19</a:t>
            </a:fld>
            <a:endParaRPr lang="zh-TW" altLang="en-US"/>
          </a:p>
        </p:txBody>
      </p:sp>
      <p:sp>
        <p:nvSpPr>
          <p:cNvPr id="4" name="頁尾版面配置區 3">
            <a:extLst>
              <a:ext uri="{FF2B5EF4-FFF2-40B4-BE49-F238E27FC236}">
                <a16:creationId xmlns:a16="http://schemas.microsoft.com/office/drawing/2014/main" id="{4BCBC884-7421-4A3C-C30D-99781C46AB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5FFA31F-CC09-65A2-9925-233E3C409B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D32E0D-DFAB-4D59-B50E-2249FB25528F}" type="slidenum">
              <a:rPr lang="zh-TW" altLang="en-US" smtClean="0"/>
              <a:t>‹#›</a:t>
            </a:fld>
            <a:endParaRPr lang="zh-TW" altLang="en-US"/>
          </a:p>
        </p:txBody>
      </p:sp>
    </p:spTree>
    <p:extLst>
      <p:ext uri="{BB962C8B-B14F-4D97-AF65-F5344CB8AC3E}">
        <p14:creationId xmlns:p14="http://schemas.microsoft.com/office/powerpoint/2010/main" val="35741049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2024/11/19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br>
              <a:rPr lang="en-US" altLang="zh-TW" dirty="0"/>
            </a:br>
            <a:br>
              <a:rPr lang="en-US" altLang="zh-TW" dirty="0"/>
            </a:br>
            <a:r>
              <a:rPr lang="en-US" altLang="zh-TW" dirty="0"/>
              <a:t>ss sign</a:t>
            </a:r>
            <a:r>
              <a:rPr lang="zh-TW" altLang="en-US" dirty="0"/>
              <a:t>太大 補充自</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err="1"/>
              <a:t>KeyGen</a:t>
            </a:r>
            <a:r>
              <a:rPr lang="zh-TW" altLang="en-US" dirty="0"/>
              <a:t>的輸入為一個</a:t>
            </a:r>
            <a:r>
              <a:rPr lang="en-US" altLang="zh-TW" dirty="0"/>
              <a:t>32byte</a:t>
            </a:r>
            <a:r>
              <a:rPr lang="zh-TW" altLang="en-US" dirty="0"/>
              <a:t>的隨機種子</a:t>
            </a:r>
            <a:r>
              <a:rPr lang="el-GR" altLang="zh-TW" dirty="0"/>
              <a:t>ξ</a:t>
            </a:r>
            <a:r>
              <a:rPr lang="zh-TW" altLang="en-US" dirty="0"/>
              <a:t>，輸出則為公鑰以及私鑰。</a:t>
            </a:r>
            <a:endParaRPr lang="en-US" altLang="zh-TW" dirty="0"/>
          </a:p>
          <a:p>
            <a:endParaRPr lang="en-US" altLang="zh-TW" dirty="0"/>
          </a:p>
          <a:p>
            <a:r>
              <a:rPr lang="zh-TW" altLang="en-US" dirty="0"/>
              <a:t>第</a:t>
            </a:r>
            <a:r>
              <a:rPr lang="en-US" altLang="zh-TW" dirty="0"/>
              <a:t>1</a:t>
            </a:r>
            <a:r>
              <a:rPr lang="zh-TW" altLang="en-US" dirty="0"/>
              <a:t>行中隨機種子</a:t>
            </a:r>
            <a:r>
              <a:rPr lang="el-GR" altLang="zh-TW" dirty="0"/>
              <a:t>ξ</a:t>
            </a:r>
            <a:r>
              <a:rPr lang="zh-TW" altLang="en-US" dirty="0"/>
              <a:t>將使用</a:t>
            </a:r>
            <a:r>
              <a:rPr lang="en-US" altLang="zh-TW" dirty="0"/>
              <a:t>sha3</a:t>
            </a:r>
            <a:r>
              <a:rPr lang="zh-TW" altLang="en-US" dirty="0"/>
              <a:t>當中的</a:t>
            </a:r>
            <a:r>
              <a:rPr lang="en-US" altLang="zh-TW" dirty="0"/>
              <a:t>shake256</a:t>
            </a:r>
            <a:r>
              <a:rPr lang="zh-TW" altLang="en-US" dirty="0"/>
              <a:t>生成三個隨機種子，分別是公用隨機種子</a:t>
            </a:r>
            <a:r>
              <a:rPr lang="el-GR" altLang="zh-TW" dirty="0"/>
              <a:t>ρ</a:t>
            </a:r>
            <a:r>
              <a:rPr lang="zh-TW" altLang="en-US" dirty="0"/>
              <a:t>，在第</a:t>
            </a:r>
            <a:r>
              <a:rPr lang="en-US" altLang="zh-TW" dirty="0"/>
              <a:t>3</a:t>
            </a:r>
            <a:r>
              <a:rPr lang="zh-TW" altLang="en-US" dirty="0"/>
              <a:t>行中利用此種子隨機抽取一個多項式矩陣</a:t>
            </a:r>
            <a:r>
              <a:rPr lang="en-US" altLang="zh-TW" dirty="0"/>
              <a:t>A</a:t>
            </a:r>
            <a:r>
              <a:rPr lang="zh-TW" altLang="en-US" dirty="0"/>
              <a:t>，再來是私用隨機種子</a:t>
            </a:r>
            <a:r>
              <a:rPr lang="el-GR" altLang="zh-TW" dirty="0"/>
              <a:t>ρ′</a:t>
            </a:r>
            <a:r>
              <a:rPr lang="zh-TW" altLang="en-US" dirty="0"/>
              <a:t>，在第</a:t>
            </a:r>
            <a:r>
              <a:rPr lang="en-US" altLang="zh-TW" dirty="0"/>
              <a:t>4</a:t>
            </a:r>
            <a:r>
              <a:rPr lang="zh-TW" altLang="en-US" dirty="0"/>
              <a:t>行中利用此種子抽取多項式向量</a:t>
            </a:r>
            <a:r>
              <a:rPr lang="en-US" altLang="zh-TW" dirty="0"/>
              <a:t>s1</a:t>
            </a:r>
            <a:r>
              <a:rPr lang="zh-TW" altLang="en-US" dirty="0"/>
              <a:t>與</a:t>
            </a:r>
            <a:r>
              <a:rPr lang="en-US" altLang="zh-TW" dirty="0"/>
              <a:t>s2</a:t>
            </a:r>
            <a:r>
              <a:rPr lang="zh-TW" altLang="en-US" dirty="0"/>
              <a:t>，這兩個向量的值是短係數，指說其值被限定在</a:t>
            </a:r>
            <a:r>
              <a:rPr lang="el-GR" altLang="zh-TW" dirty="0"/>
              <a:t>−η</a:t>
            </a:r>
            <a:r>
              <a:rPr lang="zh-TW" altLang="en-US" dirty="0"/>
              <a:t>與</a:t>
            </a:r>
            <a:r>
              <a:rPr lang="el-GR" altLang="zh-TW" dirty="0"/>
              <a:t>η</a:t>
            </a:r>
            <a:r>
              <a:rPr lang="zh-TW" altLang="en-US" dirty="0"/>
              <a:t>之間，最後是私用隨機種子</a:t>
            </a:r>
            <a:r>
              <a:rPr lang="en-US" altLang="zh-TW" dirty="0"/>
              <a:t>K</a:t>
            </a:r>
            <a:r>
              <a:rPr lang="zh-TW" altLang="en-US" dirty="0"/>
              <a:t>，該種子是用於簽名的過程。</a:t>
            </a:r>
            <a:endParaRPr lang="en-US" altLang="zh-TW" dirty="0"/>
          </a:p>
          <a:p>
            <a:endParaRPr lang="en-US" altLang="zh-TW" dirty="0"/>
          </a:p>
          <a:p>
            <a:r>
              <a:rPr lang="zh-TW" altLang="en-US" dirty="0"/>
              <a:t>第</a:t>
            </a:r>
            <a:r>
              <a:rPr lang="en-US" altLang="zh-TW" dirty="0"/>
              <a:t>5</a:t>
            </a:r>
            <a:r>
              <a:rPr lang="zh-TW" altLang="en-US" dirty="0"/>
              <a:t>行是計算公用值</a:t>
            </a:r>
            <a:r>
              <a:rPr lang="en-US" altLang="zh-TW" dirty="0"/>
              <a:t>t = As1 + s2</a:t>
            </a:r>
            <a:r>
              <a:rPr lang="zh-TW" altLang="en-US" dirty="0"/>
              <a:t>，這個部分就是在實現我上面提到</a:t>
            </a:r>
            <a:r>
              <a:rPr lang="en-US" altLang="zh-TW" dirty="0"/>
              <a:t>MLWE</a:t>
            </a:r>
            <a:r>
              <a:rPr lang="zh-TW" altLang="en-US" dirty="0"/>
              <a:t>算法的部分。</a:t>
            </a:r>
            <a:endParaRPr lang="en-US" altLang="zh-TW" dirty="0"/>
          </a:p>
          <a:p>
            <a:endParaRPr lang="en-US" altLang="zh-TW" dirty="0"/>
          </a:p>
          <a:p>
            <a:r>
              <a:rPr lang="zh-TW" altLang="en-US" dirty="0"/>
              <a:t>第</a:t>
            </a:r>
            <a:r>
              <a:rPr lang="en-US" altLang="zh-TW" dirty="0"/>
              <a:t>6</a:t>
            </a:r>
            <a:r>
              <a:rPr lang="zh-TW" altLang="en-US" dirty="0"/>
              <a:t>行是將公鑰</a:t>
            </a:r>
            <a:r>
              <a:rPr lang="en-US" altLang="zh-TW" dirty="0"/>
              <a:t>t</a:t>
            </a:r>
            <a:r>
              <a:rPr lang="zh-TW" altLang="en-US" dirty="0"/>
              <a:t>做壓縮，通過刪除每個係數的 </a:t>
            </a:r>
            <a:r>
              <a:rPr lang="en-US" altLang="zh-TW" dirty="0"/>
              <a:t>d </a:t>
            </a:r>
            <a:r>
              <a:rPr lang="zh-TW" altLang="en-US" dirty="0"/>
              <a:t>個最低有效位來生成多項式向量 </a:t>
            </a:r>
            <a:r>
              <a:rPr lang="en-US" altLang="zh-TW" dirty="0"/>
              <a:t>t1</a:t>
            </a:r>
            <a:r>
              <a:rPr lang="zh-TW" altLang="en-US" dirty="0"/>
              <a:t>，以及被刪除的部分</a:t>
            </a:r>
            <a:r>
              <a:rPr lang="en-US" altLang="zh-TW" dirty="0"/>
              <a:t>t0</a:t>
            </a:r>
            <a:r>
              <a:rPr lang="zh-TW" altLang="en-US" dirty="0"/>
              <a:t>，這個壓縮是為了優化</a:t>
            </a:r>
            <a:r>
              <a:rPr lang="zh-TW" altLang="en-US" b="0" i="0" dirty="0">
                <a:solidFill>
                  <a:srgbClr val="1F1F1F"/>
                </a:solidFill>
                <a:effectLst/>
                <a:latin typeface="Arial" panose="020B0604020202020204" pitchFamily="34" charset="0"/>
              </a:rPr>
              <a:t>效能，而非安全性。</a:t>
            </a:r>
            <a:endParaRPr lang="en-US" altLang="zh-TW" b="0" i="0" dirty="0">
              <a:solidFill>
                <a:srgbClr val="1F1F1F"/>
              </a:solidFill>
              <a:effectLst/>
              <a:latin typeface="Arial" panose="020B0604020202020204" pitchFamily="34" charset="0"/>
            </a:endParaRPr>
          </a:p>
          <a:p>
            <a:endParaRPr lang="en-US" altLang="zh-TW" b="0" i="0" dirty="0">
              <a:solidFill>
                <a:srgbClr val="1F1F1F"/>
              </a:solidFill>
              <a:effectLst/>
              <a:latin typeface="Arial" panose="020B0604020202020204" pitchFamily="34" charset="0"/>
            </a:endParaRPr>
          </a:p>
          <a:p>
            <a:r>
              <a:rPr lang="zh-TW" altLang="en-US" b="0" i="0" dirty="0">
                <a:solidFill>
                  <a:srgbClr val="1F1F1F"/>
                </a:solidFill>
                <a:effectLst/>
                <a:latin typeface="Arial" panose="020B0604020202020204" pitchFamily="34" charset="0"/>
              </a:rPr>
              <a:t>第</a:t>
            </a:r>
            <a:r>
              <a:rPr lang="en-US" altLang="zh-TW" b="0" i="0" dirty="0">
                <a:solidFill>
                  <a:srgbClr val="1F1F1F"/>
                </a:solidFill>
                <a:effectLst/>
                <a:latin typeface="Arial" panose="020B0604020202020204" pitchFamily="34" charset="0"/>
              </a:rPr>
              <a:t>8</a:t>
            </a:r>
            <a:r>
              <a:rPr lang="zh-TW" altLang="en-US" b="0" i="0" dirty="0">
                <a:solidFill>
                  <a:srgbClr val="1F1F1F"/>
                </a:solidFill>
                <a:effectLst/>
                <a:latin typeface="Arial" panose="020B0604020202020204" pitchFamily="34" charset="0"/>
              </a:rPr>
              <a:t>行是將</a:t>
            </a:r>
            <a:r>
              <a:rPr lang="zh-TW" altLang="en-US" dirty="0"/>
              <a:t>公用隨機種子 </a:t>
            </a:r>
            <a:r>
              <a:rPr lang="en-US" altLang="zh-TW" dirty="0"/>
              <a:t>ρ</a:t>
            </a:r>
            <a:r>
              <a:rPr lang="zh-TW" altLang="en-US" dirty="0"/>
              <a:t>和壓縮多項式向量 </a:t>
            </a:r>
            <a:r>
              <a:rPr lang="en-US" altLang="zh-TW" dirty="0"/>
              <a:t>t1​ </a:t>
            </a:r>
            <a:r>
              <a:rPr lang="zh-TW" altLang="en-US" dirty="0"/>
              <a:t>組合成公鑰。</a:t>
            </a:r>
            <a:endParaRPr lang="en-US" altLang="zh-TW" dirty="0"/>
          </a:p>
          <a:p>
            <a:endParaRPr lang="en-US" altLang="zh-TW" dirty="0"/>
          </a:p>
          <a:p>
            <a:r>
              <a:rPr lang="zh-TW" altLang="en-US" dirty="0"/>
              <a:t>第</a:t>
            </a:r>
            <a:r>
              <a:rPr lang="en-US" altLang="zh-TW" dirty="0"/>
              <a:t>9</a:t>
            </a:r>
            <a:r>
              <a:rPr lang="zh-TW" altLang="en-US" dirty="0"/>
              <a:t>行是將公鑰做</a:t>
            </a:r>
            <a:r>
              <a:rPr lang="en-US" altLang="zh-TW" dirty="0"/>
              <a:t>64 byte</a:t>
            </a:r>
            <a:r>
              <a:rPr lang="zh-TW" altLang="en-US" dirty="0"/>
              <a:t>的雜湊。</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10</a:t>
            </a:r>
            <a:r>
              <a:rPr lang="zh-TW" altLang="en-US" dirty="0"/>
              <a:t>行是將公用隨機種子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組合成私鑰。，</a:t>
            </a:r>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1188919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632824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4211875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RSA </a:t>
            </a:r>
            <a:r>
              <a:rPr lang="zh-TW" altLang="en-US" dirty="0"/>
              <a:t>比較 </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a:t>
            </a:fld>
            <a:endParaRPr lang="zh-CN" altLang="en-US"/>
          </a:p>
        </p:txBody>
      </p:sp>
    </p:spTree>
    <p:extLst>
      <p:ext uri="{BB962C8B-B14F-4D97-AF65-F5344CB8AC3E}">
        <p14:creationId xmlns:p14="http://schemas.microsoft.com/office/powerpoint/2010/main" val="1531431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，輸出則簽章。</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14:m>
                  <m:oMath xmlns:m="http://schemas.openxmlformats.org/officeDocument/2006/math">
                    <m:r>
                      <m:rPr>
                        <m:sty m:val="p"/>
                      </m:rPr>
                      <a:rPr lang="en-US" altLang="zh-TW" b="0" i="0" smtClean="0">
                        <a:latin typeface="Cambria Math" panose="02040503050406030204" pitchFamily="18" charset="0"/>
                      </a:rPr>
                      <m:t>y</m:t>
                    </m:r>
                    <m:sSubSup>
                      <m:sSubSupPr>
                        <m:ctrlPr>
                          <a:rPr lang="en-US" altLang="zh-TW" i="1" smtClean="0">
                            <a:latin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rPr>
                          <m:t>𝑅</m:t>
                        </m:r>
                      </m:e>
                      <m:sub>
                        <m:r>
                          <a:rPr lang="en-US" altLang="zh-TW" b="0" i="1" smtClean="0">
                            <a:latin typeface="Cambria Math" panose="02040503050406030204" pitchFamily="18" charset="0"/>
                          </a:rPr>
                          <m:t>𝑞</m:t>
                        </m:r>
                      </m:sub>
                      <m:sup>
                        <m:r>
                          <a:rPr lang="en-US" altLang="zh-TW" b="0" i="1" smtClean="0">
                            <a:latin typeface="Cambria Math" panose="02040503050406030204" pitchFamily="18" charset="0"/>
                          </a:rPr>
                          <m:t>𝑙</m:t>
                        </m:r>
                      </m:sup>
                    </m:sSubSup>
                  </m:oMath>
                </a14:m>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，輸出則為公鑰以及私鑰。</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r>
                  <a:rPr lang="en-US" altLang="zh-TW" b="0" i="0">
                    <a:latin typeface="Cambria Math" panose="02040503050406030204" pitchFamily="18" charset="0"/>
                  </a:rPr>
                  <a:t>y</a:t>
                </a:r>
                <a:r>
                  <a:rPr lang="en-US" altLang="zh-TW" i="0">
                    <a:latin typeface="Cambria Math" panose="02040503050406030204" pitchFamily="18" charset="0"/>
                  </a:rPr>
                  <a:t>〖</a:t>
                </a:r>
                <a:r>
                  <a:rPr lang="en-US" altLang="zh-TW" i="0">
                    <a:latin typeface="Cambria Math" panose="02040503050406030204" pitchFamily="18" charset="0"/>
                    <a:ea typeface="Cambria Math" panose="02040503050406030204" pitchFamily="18" charset="0"/>
                  </a:rPr>
                  <a:t>∈</a:t>
                </a:r>
                <a:r>
                  <a:rPr lang="en-US" altLang="zh-TW" b="0" i="0">
                    <a:latin typeface="Cambria Math" panose="02040503050406030204" pitchFamily="18" charset="0"/>
                  </a:rPr>
                  <a:t>𝑅〗_𝑞^𝑙</a:t>
                </a:r>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439397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3471517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1325172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2910048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第</a:t>
            </a:r>
            <a:r>
              <a:rPr lang="en-US" altLang="zh-TW" dirty="0"/>
              <a:t>18-19</a:t>
            </a:r>
            <a:r>
              <a:rPr lang="zh-TW" altLang="en-US" dirty="0"/>
              <a:t>行是計算</a:t>
            </a:r>
            <a:r>
              <a:rPr lang="en-US" altLang="zh-TW" dirty="0"/>
              <a:t>c</a:t>
            </a:r>
            <a:r>
              <a:rPr lang="zh-TW" altLang="en-US" dirty="0"/>
              <a:t>乘</a:t>
            </a:r>
            <a:r>
              <a:rPr lang="en-US" altLang="zh-TW" dirty="0"/>
              <a:t>s1</a:t>
            </a:r>
            <a:r>
              <a:rPr lang="zh-TW" altLang="en-US" dirty="0"/>
              <a:t>與</a:t>
            </a:r>
            <a:r>
              <a:rPr lang="en-US" altLang="zh-TW" dirty="0"/>
              <a:t>c</a:t>
            </a:r>
            <a:r>
              <a:rPr lang="zh-TW" altLang="en-US" dirty="0"/>
              <a:t>乘</a:t>
            </a:r>
            <a:r>
              <a:rPr lang="en-US" altLang="zh-TW" dirty="0"/>
              <a:t>s2</a:t>
            </a:r>
          </a:p>
          <a:p>
            <a:endParaRPr lang="en-US" altLang="zh-TW" dirty="0"/>
          </a:p>
          <a:p>
            <a:r>
              <a:rPr lang="zh-TW" altLang="en-US" dirty="0"/>
              <a:t>第</a:t>
            </a:r>
            <a:r>
              <a:rPr lang="en-US" altLang="zh-TW" dirty="0"/>
              <a:t>20</a:t>
            </a:r>
            <a:r>
              <a:rPr lang="zh-TW" altLang="en-US" dirty="0"/>
              <a:t>行是計算響應 </a:t>
            </a:r>
            <a:r>
              <a:rPr lang="en-US" altLang="zh-TW" dirty="0"/>
              <a:t>z=y+cs1</a:t>
            </a:r>
          </a:p>
          <a:p>
            <a:endParaRPr lang="en-US" altLang="zh-TW" dirty="0"/>
          </a:p>
          <a:p>
            <a:r>
              <a:rPr lang="zh-TW" altLang="en-US" dirty="0"/>
              <a:t>第</a:t>
            </a:r>
            <a:r>
              <a:rPr lang="en-US" altLang="zh-TW" dirty="0"/>
              <a:t>21-23</a:t>
            </a:r>
            <a:r>
              <a:rPr lang="zh-TW" altLang="en-US" dirty="0"/>
              <a:t>執行有效性檢查。如果檢查失敗，繼續進行拒絕採樣循環。</a:t>
            </a:r>
            <a:endParaRPr lang="en-US" altLang="zh-TW" dirty="0"/>
          </a:p>
          <a:p>
            <a:endParaRPr lang="en-US" altLang="zh-TW" dirty="0"/>
          </a:p>
          <a:p>
            <a:r>
              <a:rPr lang="zh-TW" altLang="en-US" dirty="0"/>
              <a:t>第</a:t>
            </a:r>
            <a:r>
              <a:rPr lang="en-US" altLang="zh-TW" dirty="0"/>
              <a:t>24-32</a:t>
            </a:r>
            <a:r>
              <a:rPr lang="zh-TW" altLang="en-US" dirty="0"/>
              <a:t>是如果檢查通過，就可以計算提示多項式 </a:t>
            </a:r>
            <a:r>
              <a:rPr lang="en-US" altLang="zh-TW" dirty="0"/>
              <a:t>h</a:t>
            </a:r>
            <a:r>
              <a:rPr lang="zh-TW" altLang="en-US" dirty="0"/>
              <a:t>，該多項式允許驗證端使用壓縮的公鑰及簽名的其他組件來重建 </a:t>
            </a:r>
            <a:r>
              <a:rPr lang="en-US" altLang="zh-TW" dirty="0"/>
              <a:t>w1</a:t>
            </a:r>
            <a:r>
              <a:rPr lang="zh-TW" altLang="en-US" dirty="0"/>
              <a:t>，最後執行提示多項式的有效性檢查。如果檢查失敗，繼續進行拒絕採樣循環。</a:t>
            </a:r>
            <a:endParaRPr lang="en-US" altLang="zh-TW" dirty="0"/>
          </a:p>
          <a:p>
            <a:endParaRPr lang="en-US" altLang="zh-TW" dirty="0"/>
          </a:p>
          <a:p>
            <a:r>
              <a:rPr lang="zh-TW" altLang="en-US" dirty="0"/>
              <a:t>第</a:t>
            </a:r>
            <a:r>
              <a:rPr lang="en-US" altLang="zh-TW" dirty="0"/>
              <a:t>33-34</a:t>
            </a:r>
            <a:r>
              <a:rPr lang="zh-TW" altLang="en-US" dirty="0"/>
              <a:t> 輸出最終簽名，包含雜湊承諾</a:t>
            </a:r>
            <a:r>
              <a:rPr lang="en-US" altLang="zh-TW" dirty="0" err="1"/>
              <a:t>ctilde</a:t>
            </a:r>
            <a:r>
              <a:rPr lang="zh-TW" altLang="en-US" dirty="0"/>
              <a:t>、響應 </a:t>
            </a:r>
            <a:r>
              <a:rPr lang="en-US" altLang="zh-TW" dirty="0"/>
              <a:t>z</a:t>
            </a:r>
            <a:r>
              <a:rPr lang="zh-TW" altLang="en-US" dirty="0"/>
              <a:t>和提示 </a:t>
            </a:r>
            <a:r>
              <a:rPr lang="en-US" altLang="zh-TW" dirty="0"/>
              <a:t>h</a:t>
            </a:r>
            <a:r>
              <a:rPr lang="zh-TW" altLang="en-US" dirty="0"/>
              <a:t>。</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1718941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2572807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3035059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14:m>
                  <m:oMath xmlns:m="http://schemas.openxmlformats.org/officeDocument/2006/math">
                    <m:r>
                      <a:rPr lang="en-US" altLang="zh-TW" b="0" i="1" smtClean="0">
                        <a:latin typeface="Cambria Math" panose="02040503050406030204" pitchFamily="18" charset="0"/>
                      </a:rPr>
                      <m:t>𝐴𝑧</m:t>
                    </m:r>
                    <m:r>
                      <a:rPr lang="en-US" altLang="zh-TW" b="0" i="1" smtClean="0">
                        <a:latin typeface="Cambria Math" panose="02040503050406030204" pitchFamily="18" charset="0"/>
                      </a:rPr>
                      <m:t>−</m:t>
                    </m:r>
                    <m:r>
                      <a:rPr lang="en-US" altLang="zh-TW" b="0" i="1" smtClean="0">
                        <a:latin typeface="Cambria Math" panose="02040503050406030204" pitchFamily="18" charset="0"/>
                      </a:rPr>
                      <m:t>𝑐</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2</m:t>
                        </m:r>
                      </m:e>
                      <m:sup>
                        <m:r>
                          <a:rPr lang="en-US" altLang="zh-TW" b="0" i="1" smtClean="0">
                            <a:latin typeface="Cambria Math" panose="02040503050406030204" pitchFamily="18" charset="0"/>
                            <a:ea typeface="Cambria Math" panose="02040503050406030204" pitchFamily="18" charset="0"/>
                          </a:rPr>
                          <m:t>𝑑</m:t>
                        </m:r>
                      </m:sup>
                    </m:sSup>
                    <m:r>
                      <a:rPr lang="zh-TW" altLang="en-US" b="0" i="1" smtClean="0">
                        <a:latin typeface="Cambria Math" panose="02040503050406030204" pitchFamily="18" charset="0"/>
                        <a:ea typeface="Cambria Math" panose="02040503050406030204" pitchFamily="18" charset="0"/>
                      </a:rPr>
                      <m:t>得到</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b="0" dirty="0"/>
                  <a:t>復原得到</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dirty="0"/>
                  <a:t>和訊息代表值 </a:t>
                </a:r>
                <a:r>
                  <a:rPr lang="el-GR" altLang="zh-TW" dirty="0"/>
                  <a:t>μ</a:t>
                </a:r>
                <a:r>
                  <a:rPr lang="zh-TW" altLang="en-US" dirty="0"/>
                  <a:t>串接進行</a:t>
                </a:r>
                <a:r>
                  <a:rPr lang="en-US" altLang="zh-TW" dirty="0"/>
                  <a:t>shak256</a:t>
                </a:r>
                <a:r>
                  <a:rPr lang="zh-TW" altLang="en-US" dirty="0"/>
                  <a:t>雜湊得到</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r>
                      <a:rPr lang="zh-TW" altLang="en-US" b="0" i="1" smtClean="0">
                        <a:latin typeface="Cambria Math" panose="02040503050406030204" pitchFamily="18" charset="0"/>
                      </a:rPr>
                      <m:t>與</m:t>
                    </m:r>
                  </m:oMath>
                </a14:m>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r>
                  <a:rPr lang="en-US" altLang="zh-TW" b="0" i="0">
                    <a:latin typeface="Cambria Math" panose="02040503050406030204" pitchFamily="18" charset="0"/>
                  </a:rPr>
                  <a:t>𝐴𝑧−𝑐𝑡_1</a:t>
                </a:r>
                <a:r>
                  <a:rPr lang="en-US" altLang="zh-TW" b="0" i="0">
                    <a:latin typeface="Cambria Math" panose="02040503050406030204" pitchFamily="18" charset="0"/>
                    <a:ea typeface="Cambria Math" panose="02040503050406030204" pitchFamily="18" charset="0"/>
                  </a:rPr>
                  <a:t>∙2^𝑑</a:t>
                </a:r>
                <a:r>
                  <a:rPr lang="zh-TW" altLang="en-US" b="0" i="0">
                    <a:latin typeface="Cambria Math" panose="02040503050406030204" pitchFamily="18" charset="0"/>
                    <a:ea typeface="Cambria Math" panose="02040503050406030204" pitchFamily="18" charset="0"/>
                  </a:rPr>
                  <a:t> 得到</a:t>
                </a:r>
                <a:r>
                  <a:rPr lang="en-US" altLang="zh-TW" b="0" i="0">
                    <a:latin typeface="Cambria Math" panose="02040503050406030204" pitchFamily="18" charset="0"/>
                    <a:ea typeface="Cambria Math" panose="02040503050406030204" pitchFamily="18" charset="0"/>
                  </a:rPr>
                  <a:t>𝑤_𝑎𝑝𝑝𝑟𝑜𝑥^′</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r>
                  <a:rPr lang="en-US" altLang="zh-TW" b="0" i="0">
                    <a:latin typeface="Cambria Math" panose="02040503050406030204" pitchFamily="18" charset="0"/>
                    <a:ea typeface="Cambria Math" panose="02040503050406030204" pitchFamily="18" charset="0"/>
                  </a:rPr>
                  <a:t>𝑤_𝑎𝑝𝑝𝑟𝑜𝑥^′</a:t>
                </a:r>
                <a:r>
                  <a:rPr lang="zh-TW" altLang="en-US" b="0" dirty="0"/>
                  <a:t>復原得到</a:t>
                </a:r>
                <a:r>
                  <a:rPr lang="en-US" altLang="zh-TW" b="0" i="0">
                    <a:latin typeface="Cambria Math" panose="02040503050406030204" pitchFamily="18" charset="0"/>
                    <a:ea typeface="Cambria Math" panose="02040503050406030204" pitchFamily="18" charset="0"/>
                  </a:rPr>
                  <a:t>𝑤_1^′</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r>
                  <a:rPr lang="en-US" altLang="zh-TW" b="0" i="0">
                    <a:latin typeface="Cambria Math" panose="02040503050406030204" pitchFamily="18" charset="0"/>
                    <a:ea typeface="Cambria Math" panose="02040503050406030204" pitchFamily="18" charset="0"/>
                  </a:rPr>
                  <a:t>𝑤_1^′</a:t>
                </a:r>
                <a:r>
                  <a:rPr lang="zh-TW" altLang="en-US" dirty="0"/>
                  <a:t>和訊息代表值 </a:t>
                </a:r>
                <a:r>
                  <a:rPr lang="el-GR" altLang="zh-TW" dirty="0"/>
                  <a:t>μ</a:t>
                </a:r>
                <a:r>
                  <a:rPr lang="zh-TW" altLang="en-US" dirty="0"/>
                  <a:t>串接進行</a:t>
                </a:r>
                <a:r>
                  <a:rPr lang="en-US" altLang="zh-TW" dirty="0"/>
                  <a:t>shak256</a:t>
                </a:r>
                <a:r>
                  <a:rPr lang="zh-TW" altLang="en-US" dirty="0"/>
                  <a:t>雜湊得到</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r>
                  <a:rPr lang="zh-TW" altLang="en-US" b="0" i="0">
                    <a:latin typeface="Cambria Math" panose="02040503050406030204" pitchFamily="18" charset="0"/>
                  </a:rPr>
                  <a:t> 與</a:t>
                </a:r>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533808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2007237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743488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1090872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8849B-15A7-9762-4E37-9532E9FD0F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DDCE20-A35C-0B8C-1F20-F2974B0F8C0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69C55FD-3773-507E-32CA-C7F71EDEDF8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0E0A880-A814-805B-4E3F-2FD6EAE78FAE}"/>
              </a:ext>
            </a:extLst>
          </p:cNvPr>
          <p:cNvSpPr>
            <a:spLocks noGrp="1"/>
          </p:cNvSpPr>
          <p:nvPr>
            <p:ph type="sldNum" sz="quarter" idx="10"/>
          </p:nvPr>
        </p:nvSpPr>
        <p:spPr/>
        <p:txBody>
          <a:bodyPr/>
          <a:lstStyle/>
          <a:p>
            <a:fld id="{F4F633F3-5D0E-4770-8750-05DED033C41B}" type="slidenum">
              <a:rPr lang="zh-CN" altLang="en-US" smtClean="0"/>
              <a:t>26</a:t>
            </a:fld>
            <a:endParaRPr lang="zh-CN" altLang="en-US"/>
          </a:p>
        </p:txBody>
      </p:sp>
    </p:spTree>
    <p:extLst>
      <p:ext uri="{BB962C8B-B14F-4D97-AF65-F5344CB8AC3E}">
        <p14:creationId xmlns:p14="http://schemas.microsoft.com/office/powerpoint/2010/main" val="33101481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3769032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28</a:t>
            </a:fld>
            <a:endParaRPr lang="zh-CN" altLang="en-US"/>
          </a:p>
        </p:txBody>
      </p:sp>
    </p:spTree>
    <p:extLst>
      <p:ext uri="{BB962C8B-B14F-4D97-AF65-F5344CB8AC3E}">
        <p14:creationId xmlns:p14="http://schemas.microsoft.com/office/powerpoint/2010/main" val="20947087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7187E-C1B5-1ACA-B5BE-D816EFFB529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375CCB-63F7-EE05-45B8-F5333DC2CA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B179424-342E-3D24-68CD-6803CF91833C}"/>
              </a:ext>
            </a:extLst>
          </p:cNvPr>
          <p:cNvSpPr>
            <a:spLocks noGrp="1"/>
          </p:cNvSpPr>
          <p:nvPr>
            <p:ph type="body" idx="1"/>
          </p:nvPr>
        </p:nvSpPr>
        <p:spPr/>
        <p:txBody>
          <a:bodyPr/>
          <a:lstStyle/>
          <a:p>
            <a:r>
              <a:rPr lang="zh-TW" altLang="en-US" dirty="0"/>
              <a:t>我這邊要介紹是</a:t>
            </a:r>
            <a:r>
              <a:rPr lang="en-US" altLang="zh-TW" dirty="0"/>
              <a:t>NTT</a:t>
            </a:r>
            <a:br>
              <a:rPr lang="en-US" altLang="zh-TW" dirty="0"/>
            </a:br>
            <a:br>
              <a:rPr lang="en-US" altLang="zh-TW" dirty="0"/>
            </a:br>
            <a:r>
              <a:rPr lang="zh-TW" altLang="en-US" dirty="0"/>
              <a:t> </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DA698D7-899D-CE82-4B68-1D9AF227F08D}"/>
              </a:ext>
            </a:extLst>
          </p:cNvPr>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737595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28590140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76C54-2F8A-FE09-2A3B-BD8FCFABB2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358CF87-5D90-07D6-E5B5-FF50F36050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05BDAC-E96D-3F9B-743F-842C36F7656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E617167-8629-F67A-E475-0D99F48E4302}"/>
              </a:ext>
            </a:extLst>
          </p:cNvPr>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15022212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C2BA4-AFB8-ADBF-0741-21D8D92E31A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65AA27B-C8D5-C802-55FD-D9209D981D9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4E5FCDA-46C8-5CDE-8A05-E10AC0C853F4}"/>
              </a:ext>
            </a:extLst>
          </p:cNvPr>
          <p:cNvSpPr>
            <a:spLocks noGrp="1"/>
          </p:cNvSpPr>
          <p:nvPr>
            <p:ph type="body" idx="1"/>
          </p:nvPr>
        </p:nvSpPr>
        <p:spPr/>
        <p:txBody>
          <a:bodyPr/>
          <a:lstStyle/>
          <a:p>
            <a:r>
              <a:rPr lang="zh-TW" altLang="en-US" b="1" dirty="0"/>
              <a:t>背景說明</a:t>
            </a:r>
            <a:r>
              <a:rPr lang="zh-TW" altLang="en-US" dirty="0"/>
              <a:t>：</a:t>
            </a:r>
            <a:br>
              <a:rPr lang="zh-TW" altLang="en-US" dirty="0"/>
            </a:br>
            <a:r>
              <a:rPr lang="zh-TW" altLang="en-US" dirty="0"/>
              <a:t>考慮整數模數 </a:t>
            </a:r>
            <a:r>
              <a:rPr lang="en-US" altLang="zh-TW" dirty="0"/>
              <a:t>q</a:t>
            </a:r>
            <a:r>
              <a:rPr lang="zh-TW" altLang="en-US" dirty="0"/>
              <a:t>的環 </a:t>
            </a:r>
            <a:r>
              <a:rPr lang="en-US" altLang="zh-TW" dirty="0" err="1"/>
              <a:t>Zq</a:t>
            </a:r>
            <a:r>
              <a:rPr lang="zh-TW" altLang="en-US" dirty="0"/>
              <a:t>其中 </a:t>
            </a:r>
            <a:r>
              <a:rPr lang="en-US" altLang="zh-TW" dirty="0"/>
              <a:t>n−1</a:t>
            </a:r>
            <a:r>
              <a:rPr lang="zh-TW" altLang="en-US" dirty="0"/>
              <a:t>是多項式 </a:t>
            </a:r>
            <a:r>
              <a:rPr lang="en-US" altLang="zh-TW" dirty="0"/>
              <a:t>G(x) </a:t>
            </a:r>
            <a:r>
              <a:rPr lang="zh-TW" altLang="en-US" dirty="0"/>
              <a:t>和 </a:t>
            </a:r>
            <a:r>
              <a:rPr lang="en-US" altLang="zh-TW" dirty="0"/>
              <a:t>H(x) </a:t>
            </a:r>
            <a:r>
              <a:rPr lang="zh-TW" altLang="en-US" dirty="0"/>
              <a:t>次數。該環具有乘法單位元</a:t>
            </a:r>
          </a:p>
          <a:p>
            <a:r>
              <a:rPr lang="zh-TW" altLang="en-US" b="1" dirty="0"/>
              <a:t>定義</a:t>
            </a:r>
            <a:r>
              <a:rPr lang="en-US" altLang="zh-TW" b="1" dirty="0"/>
              <a:t>1</a:t>
            </a:r>
            <a:r>
              <a:rPr lang="zh-TW" altLang="en-US" dirty="0"/>
              <a:t>：</a:t>
            </a:r>
            <a:br>
              <a:rPr lang="zh-TW" altLang="en-US" dirty="0"/>
            </a:br>
            <a:r>
              <a:rPr lang="zh-TW" altLang="en-US" dirty="0"/>
              <a:t>如果數 </a:t>
            </a:r>
            <a:r>
              <a:rPr lang="el-GR" altLang="zh-TW" dirty="0"/>
              <a:t>ω</a:t>
            </a:r>
            <a:r>
              <a:rPr lang="zh-TW" altLang="en-US" dirty="0"/>
              <a:t>滿足以下兩個條件，我們稱 </a:t>
            </a:r>
            <a:r>
              <a:rPr lang="el-GR" altLang="zh-TW" dirty="0"/>
              <a:t>ω</a:t>
            </a:r>
            <a:r>
              <a:rPr lang="zh-TW" altLang="en-US" dirty="0"/>
              <a:t>是 </a:t>
            </a:r>
            <a:r>
              <a:rPr lang="en-US" altLang="zh-TW" dirty="0" err="1"/>
              <a:t>Zq</a:t>
            </a:r>
            <a:r>
              <a:rPr lang="zh-TW" altLang="en-US" dirty="0"/>
              <a:t>中的 </a:t>
            </a:r>
            <a:r>
              <a:rPr lang="zh-TW" altLang="en-US" b="1" dirty="0"/>
              <a:t>原始 </a:t>
            </a:r>
            <a:r>
              <a:rPr lang="en-US" altLang="zh-TW" b="1" dirty="0"/>
              <a:t>n</a:t>
            </a:r>
            <a:r>
              <a:rPr lang="zh-TW" altLang="en-US" b="1" dirty="0"/>
              <a:t>次單位根</a:t>
            </a:r>
            <a:r>
              <a:rPr lang="zh-TW" altLang="en-US" dirty="0"/>
              <a:t>：</a:t>
            </a:r>
          </a:p>
          <a:p>
            <a:pPr>
              <a:buFont typeface="+mj-lt"/>
              <a:buAutoNum type="arabicPeriod"/>
            </a:pPr>
            <a:r>
              <a:rPr lang="el-GR" altLang="zh-TW" dirty="0"/>
              <a:t>ω</a:t>
            </a:r>
            <a:r>
              <a:rPr lang="en-US" altLang="zh-TW" dirty="0"/>
              <a:t>^n≡1mod  q</a:t>
            </a:r>
            <a:r>
              <a:rPr lang="zh-TW" altLang="en-US" dirty="0"/>
              <a:t>：表示 </a:t>
            </a:r>
            <a:r>
              <a:rPr lang="el-GR" altLang="zh-TW" dirty="0"/>
              <a:t>ω</a:t>
            </a:r>
            <a:r>
              <a:rPr lang="zh-TW" altLang="en-US" dirty="0"/>
              <a:t>的 </a:t>
            </a:r>
            <a:r>
              <a:rPr lang="en-US" altLang="zh-TW" dirty="0"/>
              <a:t>n</a:t>
            </a:r>
            <a:r>
              <a:rPr lang="zh-TW" altLang="en-US" dirty="0"/>
              <a:t>次方模 </a:t>
            </a:r>
            <a:r>
              <a:rPr lang="en-US" altLang="zh-TW" dirty="0"/>
              <a:t>q</a:t>
            </a:r>
            <a:r>
              <a:rPr lang="zh-TW" altLang="en-US" dirty="0"/>
              <a:t>等於 </a:t>
            </a:r>
            <a:r>
              <a:rPr lang="en-US" altLang="zh-TW" dirty="0"/>
              <a:t>1</a:t>
            </a:r>
            <a:r>
              <a:rPr lang="zh-TW" altLang="en-US" dirty="0"/>
              <a:t>（滿足 </a:t>
            </a:r>
            <a:r>
              <a:rPr lang="en-US" altLang="zh-TW" dirty="0"/>
              <a:t>n</a:t>
            </a:r>
            <a:r>
              <a:rPr lang="zh-TW" altLang="en-US" dirty="0"/>
              <a:t>次單位根的基本條件）。</a:t>
            </a:r>
          </a:p>
          <a:p>
            <a:pPr>
              <a:buFont typeface="+mj-lt"/>
              <a:buAutoNum type="arabicPeriod"/>
            </a:pPr>
            <a:r>
              <a:rPr lang="el-GR" altLang="zh-TW" dirty="0"/>
              <a:t>ω</a:t>
            </a:r>
            <a:r>
              <a:rPr lang="en-US" altLang="zh-TW" dirty="0"/>
              <a:t>^k≢1mod  q : </a:t>
            </a:r>
            <a:r>
              <a:rPr lang="zh-TW" altLang="en-US" dirty="0"/>
              <a:t>對於 </a:t>
            </a:r>
            <a:r>
              <a:rPr lang="en-US" altLang="zh-TW" dirty="0"/>
              <a:t>k&lt;n</a:t>
            </a:r>
            <a:r>
              <a:rPr lang="zh-TW" altLang="en-US" dirty="0"/>
              <a:t>：表示 </a:t>
            </a:r>
            <a:r>
              <a:rPr lang="el-GR" altLang="zh-TW" dirty="0"/>
              <a:t>ω</a:t>
            </a:r>
            <a:r>
              <a:rPr lang="zh-TW" altLang="en-US" dirty="0"/>
              <a:t>不會在更小的次數 </a:t>
            </a:r>
            <a:r>
              <a:rPr lang="en-US" altLang="zh-TW" dirty="0"/>
              <a:t>k </a:t>
            </a:r>
            <a:r>
              <a:rPr lang="zh-TW" altLang="en-US" dirty="0"/>
              <a:t>時重複出現單位根。</a:t>
            </a:r>
            <a:endParaRPr lang="en-US" altLang="zh-TW" dirty="0"/>
          </a:p>
          <a:p>
            <a:pPr>
              <a:buFont typeface="+mj-lt"/>
              <a:buAutoNum type="arabicPeriod"/>
            </a:pPr>
            <a:endParaRPr lang="en-US" altLang="zh-TW" dirty="0"/>
          </a:p>
          <a:p>
            <a:r>
              <a:rPr lang="zh-TW" altLang="en-US" b="1" dirty="0"/>
              <a:t>定義</a:t>
            </a:r>
            <a:r>
              <a:rPr lang="en-US" altLang="zh-TW" b="1" dirty="0"/>
              <a:t>2</a:t>
            </a:r>
            <a:r>
              <a:rPr lang="zh-TW" altLang="en-US" dirty="0"/>
              <a:t>：</a:t>
            </a:r>
            <a:br>
              <a:rPr lang="zh-TW" altLang="en-US" dirty="0"/>
            </a:br>
            <a:r>
              <a:rPr lang="zh-TW" altLang="en-US" dirty="0"/>
              <a:t>如果數 </a:t>
            </a:r>
            <a:r>
              <a:rPr lang="el-GR" altLang="zh-TW" dirty="0"/>
              <a:t>ψ</a:t>
            </a:r>
            <a:r>
              <a:rPr lang="en-US" altLang="zh-TW" dirty="0"/>
              <a:t>(psi)</a:t>
            </a:r>
            <a:r>
              <a:rPr lang="el-GR" altLang="zh-TW" dirty="0"/>
              <a:t> </a:t>
            </a:r>
            <a:r>
              <a:rPr lang="zh-TW" altLang="en-US" dirty="0"/>
              <a:t>滿足以下條件，我們稱 </a:t>
            </a:r>
            <a:r>
              <a:rPr lang="el-GR" altLang="zh-TW" dirty="0"/>
              <a:t>ψ</a:t>
            </a:r>
            <a:r>
              <a:rPr lang="zh-TW" altLang="en-US" dirty="0"/>
              <a:t>是 </a:t>
            </a:r>
            <a:r>
              <a:rPr lang="en-US" altLang="zh-TW" dirty="0" err="1"/>
              <a:t>Zq</a:t>
            </a:r>
            <a:r>
              <a:rPr lang="zh-TW" altLang="en-US" dirty="0"/>
              <a:t>中的 </a:t>
            </a:r>
            <a:r>
              <a:rPr lang="zh-TW" altLang="en-US" b="1" dirty="0"/>
              <a:t>原始 </a:t>
            </a:r>
            <a:r>
              <a:rPr lang="en-US" altLang="zh-TW" b="1" dirty="0"/>
              <a:t>2n</a:t>
            </a:r>
            <a:r>
              <a:rPr lang="zh-TW" altLang="en-US" b="1" dirty="0"/>
              <a:t>次單位根</a:t>
            </a:r>
            <a:r>
              <a:rPr lang="zh-TW" altLang="en-US" dirty="0"/>
              <a:t>：</a:t>
            </a:r>
          </a:p>
          <a:p>
            <a:pPr>
              <a:buFont typeface="+mj-lt"/>
              <a:buAutoNum type="arabicPeriod"/>
            </a:pPr>
            <a:r>
              <a:rPr lang="el-GR" altLang="zh-TW" dirty="0"/>
              <a:t>Ψ</a:t>
            </a:r>
            <a:r>
              <a:rPr lang="en-US" altLang="zh-TW" dirty="0"/>
              <a:t>^</a:t>
            </a:r>
            <a:r>
              <a:rPr lang="el-GR" altLang="zh-TW" dirty="0"/>
              <a:t>2≡ω</a:t>
            </a:r>
            <a:r>
              <a:rPr lang="en-US" altLang="zh-TW" dirty="0"/>
              <a:t> mod q</a:t>
            </a:r>
            <a:r>
              <a:rPr lang="zh-TW" altLang="en-US" dirty="0"/>
              <a:t>：表示 </a:t>
            </a:r>
            <a:r>
              <a:rPr lang="el-GR" altLang="zh-TW" dirty="0"/>
              <a:t>ψ</a:t>
            </a:r>
            <a:r>
              <a:rPr lang="zh-TW" altLang="en-US" dirty="0"/>
              <a:t>的平方是原始 </a:t>
            </a:r>
            <a:r>
              <a:rPr lang="en-US" altLang="zh-TW" dirty="0"/>
              <a:t>n </a:t>
            </a:r>
            <a:r>
              <a:rPr lang="zh-TW" altLang="en-US" dirty="0"/>
              <a:t>次單位根 </a:t>
            </a:r>
            <a:r>
              <a:rPr lang="el-GR" altLang="zh-TW" dirty="0"/>
              <a:t>ω\</a:t>
            </a:r>
            <a:r>
              <a:rPr lang="en-US" altLang="zh-TW" dirty="0"/>
              <a:t>omega</a:t>
            </a:r>
            <a:r>
              <a:rPr lang="el-GR" altLang="zh-TW" dirty="0"/>
              <a:t>ω</a:t>
            </a:r>
            <a:r>
              <a:rPr lang="zh-TW" altLang="el-GR" dirty="0"/>
              <a:t>。</a:t>
            </a:r>
          </a:p>
          <a:p>
            <a:pPr>
              <a:buFont typeface="+mj-lt"/>
              <a:buAutoNum type="arabicPeriod"/>
            </a:pPr>
            <a:r>
              <a:rPr lang="el-GR" altLang="zh-TW" dirty="0"/>
              <a:t>Ψ</a:t>
            </a:r>
            <a:r>
              <a:rPr lang="en-US" altLang="zh-TW" dirty="0"/>
              <a:t>^n≡−1mod q</a:t>
            </a:r>
            <a:r>
              <a:rPr lang="zh-TW" altLang="en-US" dirty="0"/>
              <a:t>：表示 </a:t>
            </a:r>
            <a:r>
              <a:rPr lang="el-GR" altLang="zh-TW" dirty="0"/>
              <a:t>ψ</a:t>
            </a:r>
            <a:r>
              <a:rPr lang="zh-TW" altLang="en-US" dirty="0"/>
              <a:t>的 </a:t>
            </a:r>
            <a:r>
              <a:rPr lang="en-US" altLang="zh-TW" dirty="0"/>
              <a:t>n </a:t>
            </a:r>
            <a:r>
              <a:rPr lang="zh-TW" altLang="en-US" dirty="0"/>
              <a:t>次方模 </a:t>
            </a:r>
            <a:r>
              <a:rPr lang="en-US" altLang="zh-TW" dirty="0"/>
              <a:t>q</a:t>
            </a:r>
            <a:r>
              <a:rPr lang="zh-TW" altLang="en-US" dirty="0"/>
              <a:t>等於 </a:t>
            </a:r>
            <a:r>
              <a:rPr lang="en-US" altLang="zh-TW" dirty="0"/>
              <a:t>-1</a:t>
            </a:r>
            <a:r>
              <a:rPr lang="zh-TW" altLang="en-US" dirty="0"/>
              <a:t>。</a:t>
            </a:r>
          </a:p>
          <a:p>
            <a:pPr>
              <a:buFont typeface="+mj-lt"/>
              <a:buAutoNum type="arabicPeriod"/>
            </a:pPr>
            <a:endParaRPr lang="zh-TW" altLang="en-US" dirty="0"/>
          </a:p>
          <a:p>
            <a:endParaRPr lang="zh-CN" altLang="en-US" dirty="0"/>
          </a:p>
        </p:txBody>
      </p:sp>
      <p:sp>
        <p:nvSpPr>
          <p:cNvPr id="4" name="灯片编号占位符 3">
            <a:extLst>
              <a:ext uri="{FF2B5EF4-FFF2-40B4-BE49-F238E27FC236}">
                <a16:creationId xmlns:a16="http://schemas.microsoft.com/office/drawing/2014/main" id="{C006A9E6-38DA-C476-FE6E-F49BB3852D42}"/>
              </a:ext>
            </a:extLst>
          </p:cNvPr>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32857684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3E085-D6F3-46BF-EB5F-DEF457E3BB4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AF1758-A586-CFCA-510A-233C38EB557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56E648A-295F-ACCB-2CCB-4810C724E9C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8EB681A-D0B0-87CA-0CC0-76AC0BED26A0}"/>
              </a:ext>
            </a:extLst>
          </p:cNvPr>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1874248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8D187-55AA-7644-3D35-41CCDE761F1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2780BD-1195-BA05-BBC9-FEA3C29BE8E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18F9BBF-F4B6-C05A-F8BA-35E803BF1AB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E8E6DE0-5860-34FA-35FC-EC240991DB9D}"/>
              </a:ext>
            </a:extLst>
          </p:cNvPr>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20722626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20FAB-B339-2B4D-E858-72E239BBBD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E164E24-9E67-9E9B-11EC-6472A353405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721CCD-CFA6-3C2C-B394-91A2766A2DA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7E7F064-537B-AC98-1142-4FDC56585B2E}"/>
              </a:ext>
            </a:extLst>
          </p:cNvPr>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13768362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0CC5F-895B-7DF2-2980-1BC40AF2A4B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8E1C8E-CAD7-3C92-7069-AC5740433CF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9381E7-E48D-A1C3-EC3D-9AAE0F6C1DC9}"/>
              </a:ext>
            </a:extLst>
          </p:cNvPr>
          <p:cNvSpPr>
            <a:spLocks noGrp="1"/>
          </p:cNvSpPr>
          <p:nvPr>
            <p:ph type="body" idx="1"/>
          </p:nvPr>
        </p:nvSpPr>
        <p:spPr/>
        <p:txBody>
          <a:bodyPr/>
          <a:lstStyle/>
          <a:p>
            <a:r>
              <a:rPr lang="zh-TW" altLang="en-US" dirty="0"/>
              <a:t>這邊是說明</a:t>
            </a:r>
            <a:r>
              <a:rPr lang="en-US" altLang="zh-TW" dirty="0" err="1"/>
              <a:t>ntt</a:t>
            </a:r>
            <a:r>
              <a:rPr lang="zh-TW" altLang="en-US" dirty="0"/>
              <a:t>做加速的辦法，使用週期性以及對稱性做加速，組合出碟型架構，使得運算速度可以從</a:t>
            </a:r>
            <a:r>
              <a:rPr lang="en-US" altLang="zh-TW" dirty="0"/>
              <a:t>O(n^2)</a:t>
            </a:r>
            <a:r>
              <a:rPr lang="zh-TW" altLang="en-US" dirty="0"/>
              <a:t>變成</a:t>
            </a:r>
            <a:r>
              <a:rPr lang="en-US" altLang="zh-TW" dirty="0"/>
              <a:t>O(</a:t>
            </a:r>
            <a:r>
              <a:rPr lang="en-US" altLang="zh-TW" dirty="0" err="1"/>
              <a:t>nlogn</a:t>
            </a:r>
            <a:r>
              <a:rPr lang="en-US" altLang="zh-TW" dirty="0"/>
              <a:t>)</a:t>
            </a:r>
            <a:br>
              <a:rPr lang="en-US" altLang="zh-TW" dirty="0"/>
            </a:br>
            <a:br>
              <a:rPr lang="en-US" altLang="zh-TW" dirty="0"/>
            </a:br>
            <a:r>
              <a:rPr lang="zh-TW" altLang="en-US" dirty="0"/>
              <a:t>分成兩兩一組 </a:t>
            </a:r>
            <a:r>
              <a:rPr lang="en-US" altLang="zh-TW" dirty="0"/>
              <a:t>01</a:t>
            </a:r>
            <a:r>
              <a:rPr lang="zh-TW" altLang="en-US" dirty="0"/>
              <a:t> </a:t>
            </a:r>
            <a:r>
              <a:rPr lang="en-US" altLang="zh-TW" dirty="0"/>
              <a:t>23 45 67</a:t>
            </a:r>
            <a:r>
              <a:rPr lang="zh-TW" altLang="en-US" dirty="0"/>
              <a:t>一組</a:t>
            </a:r>
            <a:endParaRPr lang="en-US" altLang="zh-TW" dirty="0"/>
          </a:p>
          <a:p>
            <a:endParaRPr lang="en-US" altLang="zh-CN" dirty="0"/>
          </a:p>
          <a:p>
            <a:r>
              <a:rPr lang="zh-TW" altLang="en-US" dirty="0"/>
              <a:t>因為</a:t>
            </a:r>
            <a:r>
              <a:rPr lang="en-US" altLang="zh-TW" dirty="0"/>
              <a:t>n/2</a:t>
            </a:r>
            <a:r>
              <a:rPr lang="zh-TW" altLang="en-US" dirty="0"/>
              <a:t>所以</a:t>
            </a:r>
            <a:r>
              <a:rPr lang="en-US" altLang="zh-TW" dirty="0" err="1"/>
              <a:t>i</a:t>
            </a:r>
            <a:r>
              <a:rPr lang="zh-TW" altLang="en-US" dirty="0"/>
              <a:t>*</a:t>
            </a:r>
            <a:r>
              <a:rPr lang="en-US" altLang="zh-TW" dirty="0"/>
              <a:t>2</a:t>
            </a:r>
            <a:r>
              <a:rPr lang="zh-TW" altLang="en-US" dirty="0"/>
              <a:t>，</a:t>
            </a:r>
            <a:br>
              <a:rPr lang="en-US" altLang="zh-TW" dirty="0"/>
            </a:br>
            <a:br>
              <a:rPr lang="en-US" altLang="zh-TW" dirty="0"/>
            </a:br>
            <a:r>
              <a:rPr lang="en-US" altLang="zh-TW" dirty="0"/>
              <a:t>2IJ+2J+I+1</a:t>
            </a:r>
            <a:endParaRPr lang="zh-CN" altLang="en-US" dirty="0"/>
          </a:p>
        </p:txBody>
      </p:sp>
      <p:sp>
        <p:nvSpPr>
          <p:cNvPr id="4" name="灯片编号占位符 3">
            <a:extLst>
              <a:ext uri="{FF2B5EF4-FFF2-40B4-BE49-F238E27FC236}">
                <a16:creationId xmlns:a16="http://schemas.microsoft.com/office/drawing/2014/main" id="{DD5E7EFA-3FAF-710B-B4EC-AA0071686E19}"/>
              </a:ext>
            </a:extLst>
          </p:cNvPr>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23733581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007CA-6ED0-9248-E89F-502AF3C02A8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428AD8E-0EB3-C0B2-9728-EF018A2CD9E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E639D38-86E2-5FD6-07EF-022D9380B56F}"/>
              </a:ext>
            </a:extLst>
          </p:cNvPr>
          <p:cNvSpPr>
            <a:spLocks noGrp="1"/>
          </p:cNvSpPr>
          <p:nvPr>
            <p:ph type="body" idx="1"/>
          </p:nvPr>
        </p:nvSpPr>
        <p:spPr/>
        <p:txBody>
          <a:bodyPr/>
          <a:lstStyle/>
          <a:p>
            <a:r>
              <a:rPr lang="zh-TW" altLang="en-US" dirty="0"/>
              <a:t>原是</a:t>
            </a:r>
            <a:r>
              <a:rPr lang="en-US" altLang="zh-TW" dirty="0"/>
              <a:t>2NTH </a:t>
            </a:r>
            <a:r>
              <a:rPr lang="zh-TW" altLang="en-US" dirty="0"/>
              <a:t>單位跟 </a:t>
            </a:r>
            <a:r>
              <a:rPr lang="en-US" altLang="zh-TW" dirty="0"/>
              <a:t>N=4</a:t>
            </a:r>
            <a:r>
              <a:rPr lang="zh-TW" altLang="en-US" dirty="0"/>
              <a:t>的畫是以</a:t>
            </a:r>
            <a:r>
              <a:rPr lang="en-US" altLang="zh-TW" dirty="0"/>
              <a:t>8</a:t>
            </a:r>
            <a:r>
              <a:rPr lang="zh-TW" altLang="en-US" dirty="0"/>
              <a:t>為週期 週期 對稱 乘開 因數分解</a:t>
            </a:r>
            <a:endParaRPr lang="zh-CN" altLang="en-US" dirty="0"/>
          </a:p>
        </p:txBody>
      </p:sp>
      <p:sp>
        <p:nvSpPr>
          <p:cNvPr id="4" name="灯片编号占位符 3">
            <a:extLst>
              <a:ext uri="{FF2B5EF4-FFF2-40B4-BE49-F238E27FC236}">
                <a16:creationId xmlns:a16="http://schemas.microsoft.com/office/drawing/2014/main" id="{2F59E0BC-9994-BD6D-264E-E0667D335BF2}"/>
              </a:ext>
            </a:extLst>
          </p:cNvPr>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9289411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74822-BD17-88AB-3290-53FD969EE3E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F8710FC-FAD8-4E01-F822-2E1B4FB66DE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E8D3E1-C122-CC2C-B776-C18E2418546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AD84905-B988-A6F8-C05E-6D590B4235A8}"/>
              </a:ext>
            </a:extLst>
          </p:cNvPr>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31121115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19A2F-9E4E-D181-1902-1749DA4B2CA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D62B3D7-9781-C512-33B3-5DB3BDF9573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E269E73-45AC-A2A0-A412-2013E3E843B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ED038E25-248F-EBF8-5B14-EACA549D19AF}"/>
              </a:ext>
            </a:extLst>
          </p:cNvPr>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31253629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6B057-C50E-AA97-69E5-5963A14BFE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F64E060-0BBB-1F41-31B3-CCA3E119E2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CAC9F06-9DAE-A7B3-8E52-A49D512C937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A41A173D-5E1B-777D-2B3A-D76114AA222A}"/>
              </a:ext>
            </a:extLst>
          </p:cNvPr>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2376250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作為標準的一部分，其前身是</a:t>
            </a:r>
            <a:r>
              <a:rPr lang="en-US" altLang="zh-TW" dirty="0"/>
              <a:t>CRYSTAL-DILITHIUM</a:t>
            </a:r>
            <a:r>
              <a:rPr lang="zh-TW" altLang="en-US" dirty="0"/>
              <a:t>。</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8885588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C5D50-2D63-32AE-022E-34E2D53785F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F8FD20B-1C89-CC27-80A1-05BA0CD7606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71928A0-5237-8661-624A-5B2FFA8DDCDF}"/>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D329594-3C80-653D-42BA-DA5C53B9AE75}"/>
              </a:ext>
            </a:extLst>
          </p:cNvPr>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24386676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42</a:t>
            </a:fld>
            <a:endParaRPr lang="zh-CN" altLang="en-US"/>
          </a:p>
        </p:txBody>
      </p:sp>
    </p:spTree>
    <p:extLst>
      <p:ext uri="{BB962C8B-B14F-4D97-AF65-F5344CB8AC3E}">
        <p14:creationId xmlns:p14="http://schemas.microsoft.com/office/powerpoint/2010/main" val="29019355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ECFD8-9A66-2FDF-E8F1-622607662DA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133C2A9-889C-4FA3-8C27-A1739BD1C46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149B80-963E-362B-E82D-648A3668B22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960FC79-31D3-3B21-F2AB-E8C150A389EA}"/>
              </a:ext>
            </a:extLst>
          </p:cNvPr>
          <p:cNvSpPr>
            <a:spLocks noGrp="1"/>
          </p:cNvSpPr>
          <p:nvPr>
            <p:ph type="sldNum" sz="quarter" idx="10"/>
          </p:nvPr>
        </p:nvSpPr>
        <p:spPr/>
        <p:txBody>
          <a:bodyPr/>
          <a:lstStyle/>
          <a:p>
            <a:fld id="{F4F633F3-5D0E-4770-8750-05DED033C41B}" type="slidenum">
              <a:rPr lang="zh-CN" altLang="en-US" smtClean="0"/>
              <a:t>44</a:t>
            </a:fld>
            <a:endParaRPr lang="zh-CN" altLang="en-US"/>
          </a:p>
        </p:txBody>
      </p:sp>
    </p:spTree>
    <p:extLst>
      <p:ext uri="{BB962C8B-B14F-4D97-AF65-F5344CB8AC3E}">
        <p14:creationId xmlns:p14="http://schemas.microsoft.com/office/powerpoint/2010/main" val="23877884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21199314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Mldsa</a:t>
            </a:r>
            <a:r>
              <a:rPr lang="zh-TW" altLang="en-US" dirty="0"/>
              <a:t>是數位簽章</a:t>
            </a:r>
            <a:br>
              <a:rPr lang="en-US" altLang="zh-TW" dirty="0"/>
            </a:br>
            <a:br>
              <a:rPr lang="en-US" altLang="zh-TW" dirty="0"/>
            </a:br>
            <a:r>
              <a:rPr lang="en-US" altLang="zh-TW" dirty="0" err="1"/>
              <a:t>Dilithium</a:t>
            </a:r>
            <a:r>
              <a:rPr lang="zh-TW" altLang="en-US" dirty="0"/>
              <a:t>依賴於模塊格子問題的最壞情況難度。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它具有抵抗量子和傳統攻擊的潛力，並具有快速算術運算、密鑰和簽名小巧等優勢。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與第三輪推薦的其他基於格子的算法（例如</a:t>
            </a:r>
            <a:r>
              <a:rPr lang="en-US" altLang="zh-TW" dirty="0" err="1"/>
              <a:t>Kyber</a:t>
            </a:r>
            <a:r>
              <a:rPr lang="zh-TW" altLang="en-US" dirty="0"/>
              <a:t>和</a:t>
            </a:r>
            <a:r>
              <a:rPr lang="en-US" altLang="zh-TW" dirty="0"/>
              <a:t>Falcon</a:t>
            </a:r>
            <a:r>
              <a:rPr lang="zh-TW" altLang="en-US" dirty="0"/>
              <a:t>）不同，</a:t>
            </a:r>
            <a:r>
              <a:rPr lang="en-US" altLang="zh-TW" dirty="0" err="1"/>
              <a:t>Dilithium</a:t>
            </a:r>
            <a:r>
              <a:rPr lang="en-US" altLang="zh-TW" dirty="0"/>
              <a:t> </a:t>
            </a:r>
            <a:r>
              <a:rPr lang="zh-TW" altLang="en-US" dirty="0"/>
              <a:t>使用均勻抽樣而非離散高斯分佈來生成秘密隨機數。這種方法極大地簡化了多項式的生成，並且能以恆定時間實作。</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是一種類 </a:t>
            </a:r>
            <a:r>
              <a:rPr lang="en-US" altLang="zh-TW" dirty="0"/>
              <a:t>Schnorr </a:t>
            </a:r>
            <a:r>
              <a:rPr lang="zh-TW" altLang="en-US" dirty="0"/>
              <a:t>簽名，會使用</a:t>
            </a:r>
            <a:r>
              <a:rPr lang="en-US" altLang="zh-TW" dirty="0"/>
              <a:t>Fiat-Shamir With Aborts</a:t>
            </a:r>
            <a:r>
              <a:rPr lang="zh-TW" altLang="en-US" dirty="0"/>
              <a:t>方法來確保簽名的安全性，在</a:t>
            </a:r>
            <a:r>
              <a:rPr lang="en-US" altLang="zh-TW" dirty="0"/>
              <a:t>MLDSA</a:t>
            </a:r>
            <a:r>
              <a:rPr lang="zh-TW" altLang="en-US" dirty="0"/>
              <a:t>當中具體的流程如下。</a:t>
            </a:r>
            <a:br>
              <a:rPr lang="en-US" altLang="zh-TW" dirty="0"/>
            </a:br>
            <a:br>
              <a:rPr lang="en-US" altLang="zh-TW" dirty="0"/>
            </a:br>
            <a:r>
              <a:rPr lang="zh-TW" altLang="en-US" dirty="0"/>
              <a:t>承諾</a:t>
            </a:r>
            <a:r>
              <a:rPr lang="en-US" altLang="zh-TW" dirty="0"/>
              <a:t>:</a:t>
            </a:r>
            <a:r>
              <a:rPr lang="zh-TW" altLang="en-US" dirty="0"/>
              <a:t>簽名者生成隨機向量</a:t>
            </a:r>
            <a:r>
              <a:rPr lang="zh-TW" altLang="en-US" sz="1200" dirty="0"/>
              <a:t>𝑦∈𝑅𝑞</a:t>
            </a:r>
            <a:r>
              <a:rPr lang="en-US" altLang="zh-TW" sz="1200" dirty="0"/>
              <a:t>ℓ ,</a:t>
            </a:r>
            <a:r>
              <a:rPr lang="zh-TW" altLang="en-US" sz="1200" dirty="0"/>
              <a:t>他的係數相對較小，再</a:t>
            </a:r>
            <a:r>
              <a:rPr lang="en-US" altLang="zh-TW" sz="1200" dirty="0"/>
              <a:t>gama1-1</a:t>
            </a:r>
            <a:r>
              <a:rPr lang="zh-TW" altLang="en-US" sz="1200" dirty="0"/>
              <a:t>到負</a:t>
            </a:r>
            <a:r>
              <a:rPr lang="en-US" altLang="zh-TW" sz="1200" dirty="0"/>
              <a:t>gamma1</a:t>
            </a:r>
            <a:r>
              <a:rPr lang="zh-TW" altLang="en-US" sz="1200" dirty="0"/>
              <a:t>之間，計算承諾值</a:t>
            </a:r>
            <a:r>
              <a:rPr lang="en-US" altLang="zh-TW" sz="1200" dirty="0"/>
              <a:t>w=Ay</a:t>
            </a:r>
            <a:r>
              <a:rPr lang="zh-TW" altLang="en-US" sz="1200" dirty="0"/>
              <a:t>並對其進行四捨五入得到</a:t>
            </a:r>
            <a:r>
              <a:rPr lang="en-US" altLang="zh-TW" sz="1200" dirty="0"/>
              <a:t>w1</a:t>
            </a:r>
            <a:r>
              <a:rPr lang="zh-TW" altLang="en-US" sz="1200" dirty="0"/>
              <a:t>，向驗證者提供</a:t>
            </a:r>
            <a:r>
              <a:rPr lang="en-US" altLang="zh-TW" sz="1200" dirty="0"/>
              <a:t>w1</a:t>
            </a:r>
            <a:r>
              <a:rPr lang="zh-TW" altLang="en-US" sz="1200" dirty="0"/>
              <a:t>作為簽名承諾的一部分</a:t>
            </a:r>
            <a:endParaRPr lang="en-US" altLang="zh-TW" sz="1200" dirty="0"/>
          </a:p>
          <a:p>
            <a:endParaRPr lang="en-US" altLang="zh-TW" sz="1200" dirty="0"/>
          </a:p>
          <a:p>
            <a:r>
              <a:rPr lang="zh-TW" altLang="en-US" sz="1200" dirty="0"/>
              <a:t>句號</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挑戰</a:t>
            </a:r>
            <a:r>
              <a:rPr lang="en-US" altLang="zh-TW" sz="1200" dirty="0"/>
              <a:t>:</a:t>
            </a:r>
            <a:r>
              <a:rPr lang="zh-TW" altLang="en-US" sz="1200" dirty="0"/>
              <a:t>根據承諾 𝑤</a:t>
            </a:r>
            <a:r>
              <a:rPr lang="en-US" altLang="zh-TW" sz="1200" dirty="0"/>
              <a:t>1 </a:t>
            </a:r>
            <a:r>
              <a:rPr lang="zh-TW" altLang="en-US" sz="1200" dirty="0"/>
              <a:t>以及待簽名的消息代表 𝜇</a:t>
            </a:r>
            <a:r>
              <a:rPr lang="en-US" altLang="zh-TW" sz="1200" dirty="0"/>
              <a:t> </a:t>
            </a:r>
            <a:r>
              <a:rPr lang="zh-TW" altLang="en-US" sz="1200" dirty="0"/>
              <a:t>生成</a:t>
            </a:r>
            <a:r>
              <a:rPr lang="en-US" altLang="zh-TW" dirty="0">
                <a:latin typeface="Times New Roman" panose="02020603050405020304" pitchFamily="18" charset="0"/>
                <a:cs typeface="Times New Roman" panose="02020603050405020304" pitchFamily="18" charset="0"/>
              </a:rPr>
              <a:t>Challenge</a:t>
            </a:r>
            <a:r>
              <a:rPr lang="zh-TW" altLang="en-US" sz="1200" dirty="0"/>
              <a:t>。這個</a:t>
            </a:r>
            <a:r>
              <a:rPr lang="en-US" altLang="zh-TW" dirty="0">
                <a:latin typeface="Times New Roman" panose="02020603050405020304" pitchFamily="18" charset="0"/>
                <a:cs typeface="Times New Roman" panose="02020603050405020304" pitchFamily="18" charset="0"/>
              </a:rPr>
              <a:t>Challenge</a:t>
            </a:r>
            <a:r>
              <a:rPr lang="zh-TW" altLang="en-US" sz="1200" dirty="0"/>
              <a:t> 𝑐是通過對 𝑤</a:t>
            </a:r>
            <a:r>
              <a:rPr lang="en-US" altLang="zh-TW" sz="1200" dirty="0"/>
              <a:t>1 </a:t>
            </a:r>
            <a:r>
              <a:rPr lang="zh-TW" altLang="en-US" sz="1200" dirty="0"/>
              <a:t>和</a:t>
            </a:r>
            <a:r>
              <a:rPr lang="en-US" altLang="zh-TW" dirty="0">
                <a:latin typeface="Times New Roman" panose="02020603050405020304" pitchFamily="18" charset="0"/>
                <a:cs typeface="Times New Roman" panose="02020603050405020304" pitchFamily="18" charset="0"/>
              </a:rPr>
              <a:t>Message</a:t>
            </a:r>
            <a:r>
              <a:rPr lang="zh-TW" altLang="en-US" sz="1200" dirty="0"/>
              <a:t> 𝜇</a:t>
            </a:r>
            <a:r>
              <a:rPr lang="en-US" altLang="zh-TW" sz="1200" dirty="0"/>
              <a:t> </a:t>
            </a:r>
            <a:r>
              <a:rPr lang="zh-TW" altLang="en-US" sz="1200" dirty="0"/>
              <a:t>進行雜湊得到的，確保了隨機性和不可預測性</a:t>
            </a:r>
            <a:endParaRPr lang="en-US" altLang="zh-TW" dirty="0"/>
          </a:p>
          <a:p>
            <a:endParaRPr lang="en-US" altLang="zh-TW" dirty="0"/>
          </a:p>
          <a:p>
            <a:r>
              <a:rPr lang="zh-TW" altLang="en-US" dirty="0"/>
              <a:t>響應</a:t>
            </a:r>
            <a:r>
              <a:rPr lang="en-US" altLang="zh-TW" dirty="0"/>
              <a:t>:</a:t>
            </a:r>
            <a:r>
              <a:rPr lang="zh-TW" altLang="en-US" dirty="0"/>
              <a:t>簽名者使用挑戰 𝑐 計算響應 𝑧</a:t>
            </a:r>
            <a:r>
              <a:rPr lang="en-US" altLang="zh-TW" dirty="0"/>
              <a:t>=</a:t>
            </a:r>
            <a:r>
              <a:rPr lang="zh-TW" altLang="en-US" dirty="0"/>
              <a:t>𝑦</a:t>
            </a:r>
            <a:r>
              <a:rPr lang="en-US" altLang="zh-TW" dirty="0"/>
              <a:t>+</a:t>
            </a:r>
            <a:r>
              <a:rPr lang="zh-TW" altLang="en-US" dirty="0"/>
              <a:t>𝑆</a:t>
            </a:r>
            <a:r>
              <a:rPr lang="en-US" altLang="zh-TW" dirty="0"/>
              <a:t>1⋅</a:t>
            </a:r>
            <a:r>
              <a:rPr lang="zh-TW" altLang="en-US" dirty="0"/>
              <a:t>𝑐，其中 𝑆</a:t>
            </a:r>
            <a:r>
              <a:rPr lang="en-US" altLang="zh-TW" dirty="0"/>
              <a:t>1</a:t>
            </a:r>
            <a:r>
              <a:rPr lang="zh-TW" altLang="en-US" dirty="0"/>
              <a:t>是私鑰的一部分。</a:t>
            </a:r>
          </a:p>
          <a:p>
            <a:r>
              <a:rPr lang="zh-TW" altLang="en-US" dirty="0"/>
              <a:t>使用拒絕抽樣來檢查 𝑧是否符合特定的係數範圍。如果不符合，就重新生成新的 𝑦 並重複此過程，直到得到符合條件的 𝑧。</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提示值計算</a:t>
            </a:r>
            <a:r>
              <a:rPr lang="en-US" altLang="zh-TW" dirty="0"/>
              <a:t>:</a:t>
            </a:r>
            <a:r>
              <a:rPr lang="zh-TW" altLang="en-US" sz="1200" dirty="0"/>
              <a:t>為了使驗證者能夠從 𝑧和壓縮的公鑰值 𝑡</a:t>
            </a:r>
            <a:r>
              <a:rPr lang="en-US" altLang="zh-TW" sz="1200" dirty="0"/>
              <a:t>1</a:t>
            </a:r>
            <a:r>
              <a:rPr lang="zh-TW" altLang="en-US" sz="1200" dirty="0"/>
              <a:t>中重建承諾值 𝑤</a:t>
            </a:r>
            <a:r>
              <a:rPr lang="en-US" altLang="zh-TW" sz="1200" dirty="0"/>
              <a:t>1​ </a:t>
            </a:r>
            <a:r>
              <a:rPr lang="zh-TW" altLang="en-US" sz="1200" dirty="0"/>
              <a:t>，簽名者還必須計算一個提示值 </a:t>
            </a:r>
            <a:r>
              <a:rPr lang="en-US" altLang="zh-TW" sz="1200" dirty="0"/>
              <a:t>ℎ∈</a:t>
            </a:r>
            <a:r>
              <a:rPr lang="zh-TW" altLang="en-US" sz="1200" dirty="0"/>
              <a:t>𝑅𝑞𝑘</a:t>
            </a:r>
            <a:r>
              <a:rPr lang="en-US" altLang="zh-TW" sz="1200" dirty="0"/>
              <a:t>​  </a:t>
            </a:r>
            <a:r>
              <a:rPr lang="zh-TW" altLang="en-US" sz="1200" dirty="0"/>
              <a:t>並將其包含在簽名中。這是為了保證驗證者在驗證時有足夠的資訊進行重建。</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組合簽名</a:t>
            </a:r>
            <a:r>
              <a:rPr lang="en-US" altLang="zh-TW" dirty="0"/>
              <a:t>:</a:t>
            </a:r>
            <a:r>
              <a:rPr lang="zh-TW" altLang="en-US" sz="1200" dirty="0"/>
              <a:t>最終簽名由三部分組成：四捨五入後的承諾 𝑤</a:t>
            </a:r>
            <a:r>
              <a:rPr lang="en-US" altLang="zh-TW" sz="1200" dirty="0"/>
              <a:t>1 </a:t>
            </a:r>
            <a:r>
              <a:rPr lang="zh-TW" altLang="en-US" sz="1200" dirty="0"/>
              <a:t>、響應 𝑧和提示值 </a:t>
            </a:r>
            <a:r>
              <a:rPr lang="en-US" altLang="zh-TW" sz="1200" dirty="0"/>
              <a:t>ℎ</a:t>
            </a:r>
            <a:r>
              <a:rPr lang="zh-TW" altLang="en-US" sz="1200" dirty="0"/>
              <a:t>。</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拒絕抽樣二次驗證</a:t>
            </a:r>
            <a:r>
              <a:rPr lang="en-US" altLang="zh-TW" dirty="0"/>
              <a:t>:</a:t>
            </a:r>
            <a:r>
              <a:rPr lang="zh-TW" altLang="en-US" sz="1200" dirty="0"/>
              <a:t>為了確保簽名的正確性，第二階段的拒絕抽樣必須進行（在 </a:t>
            </a:r>
            <a:r>
              <a:rPr lang="en-US" altLang="zh-TW" sz="1200" dirty="0"/>
              <a:t>Algorithm 7 </a:t>
            </a:r>
            <a:r>
              <a:rPr lang="zh-TW" altLang="en-US" sz="1200" dirty="0"/>
              <a:t>的第 </a:t>
            </a:r>
            <a:r>
              <a:rPr lang="en-US" altLang="zh-TW" sz="1200" dirty="0"/>
              <a:t>28 </a:t>
            </a:r>
            <a:r>
              <a:rPr lang="zh-TW" altLang="en-US" sz="1200" dirty="0"/>
              <a:t>行所述），以進一步減少簽名值中任何偏差。</a:t>
            </a: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1555333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剛剛有提到</a:t>
            </a:r>
            <a:r>
              <a:rPr lang="en-US" altLang="zh-TW" dirty="0"/>
              <a:t>MLWE</a:t>
            </a:r>
            <a:r>
              <a:rPr lang="zh-TW" altLang="en-US" dirty="0"/>
              <a:t>是這個演算法的安全性核心，我們這邊用一個數值例來講解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108426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問題，主要是用來防止簽名偽造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 。那這個問題的主要目標是要找出向量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的多項式環上，問題會變得更加難以解決，因此我們利用這個特點確保了攻擊者無法輕易找到符合條件的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接下來要介紹下線經驗，我會先從大學專題開始介紹，接者才是目前碩士的下線專案。</a:t>
            </a:r>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9</a:t>
            </a:fld>
            <a:endParaRPr lang="zh-CN" altLang="en-US"/>
          </a:p>
        </p:txBody>
      </p:sp>
    </p:spTree>
    <p:extLst>
      <p:ext uri="{BB962C8B-B14F-4D97-AF65-F5344CB8AC3E}">
        <p14:creationId xmlns:p14="http://schemas.microsoft.com/office/powerpoint/2010/main" val="3050462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451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package" Target="../embeddings/Microsoft_Visio_Drawing2.vsdx"/><Relationship Id="rId3" Type="http://schemas.openxmlformats.org/officeDocument/2006/relationships/notesSlide" Target="../notesSlides/notesSlide10.xml"/><Relationship Id="rId7" Type="http://schemas.openxmlformats.org/officeDocument/2006/relationships/image" Target="../media/image24.emf"/><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package" Target="../embeddings/Microsoft_Visio_Drawing1.vsdx"/><Relationship Id="rId5" Type="http://schemas.openxmlformats.org/officeDocument/2006/relationships/image" Target="../media/image23.emf"/><Relationship Id="rId4" Type="http://schemas.openxmlformats.org/officeDocument/2006/relationships/package" Target="../embeddings/Microsoft_Visio_Drawing.vsdx"/><Relationship Id="rId9" Type="http://schemas.openxmlformats.org/officeDocument/2006/relationships/image" Target="../media/image25.emf"/></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comments" Target="../comments/comment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4.xml"/><Relationship Id="rId7"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45.emf"/><Relationship Id="rId4" Type="http://schemas.openxmlformats.org/officeDocument/2006/relationships/package" Target="../embeddings/Microsoft_Visio_Drawing3.vsdx"/></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0.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png"/></Relationships>
</file>

<file path=ppt/slides/_rels/slide37.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png"/></Relationships>
</file>

<file path=ppt/slides/_rels/slide38.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3.png"/><Relationship Id="rId7" Type="http://schemas.openxmlformats.org/officeDocument/2006/relationships/image" Target="../media/image85.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82.png"/></Relationships>
</file>

<file path=ppt/slides/_rels/slide3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3.png"/><Relationship Id="rId7" Type="http://schemas.openxmlformats.org/officeDocument/2006/relationships/image" Target="../media/image85.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8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image" Target="../media/image98.emf"/><Relationship Id="rId4" Type="http://schemas.openxmlformats.org/officeDocument/2006/relationships/package" Target="../embeddings/Microsoft_Visio_Drawing4.vsdx"/></Relationships>
</file>

<file path=ppt/slides/_rels/slide4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101.png"/><Relationship Id="rId4" Type="http://schemas.openxmlformats.org/officeDocument/2006/relationships/image" Target="../media/image100.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hyperlink" Target="https://doi.org/10.1109/access.2024.3371581" TargetMode="External"/><Relationship Id="rId5" Type="http://schemas.openxmlformats.org/officeDocument/2006/relationships/hyperlink" Target="http://dx.doi.org/10.1109/uemcon53757.2021.9666622" TargetMode="External"/><Relationship Id="rId4" Type="http://schemas.openxmlformats.org/officeDocument/2006/relationships/hyperlink" Target="http://dx.doi.org/10.6028/nist.fips.204.ipd"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05.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160.png"/><Relationship Id="rId5" Type="http://schemas.openxmlformats.org/officeDocument/2006/relationships/image" Target="../media/image104.png"/><Relationship Id="rId4" Type="http://schemas.openxmlformats.org/officeDocument/2006/relationships/image" Target="../media/image103.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D9637A93-ED25-4D98-A05A-FF89A67572D1}"/>
              </a:ext>
            </a:extLst>
          </p:cNvPr>
          <p:cNvSpPr/>
          <p:nvPr/>
        </p:nvSpPr>
        <p:spPr>
          <a:xfrm>
            <a:off x="0" y="-1"/>
            <a:ext cx="12192000" cy="6858000"/>
          </a:xfrm>
          <a:prstGeom prst="rect">
            <a:avLst/>
          </a:prstGeom>
          <a:solidFill>
            <a:srgbClr val="F7F8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軟正黑體" panose="020B0604030504040204" pitchFamily="34" charset="-120"/>
              <a:ea typeface="微軟正黑體" panose="020B0604030504040204" pitchFamily="34" charset="-120"/>
            </a:endParaRPr>
          </a:p>
        </p:txBody>
      </p:sp>
      <p:grpSp>
        <p:nvGrpSpPr>
          <p:cNvPr id="29" name="组合 28"/>
          <p:cNvGrpSpPr/>
          <p:nvPr/>
        </p:nvGrpSpPr>
        <p:grpSpPr>
          <a:xfrm>
            <a:off x="211282" y="-1950894"/>
            <a:ext cx="11617036" cy="10759787"/>
            <a:chOff x="1659081" y="-872837"/>
            <a:chExt cx="8738755" cy="8603673"/>
          </a:xfrm>
        </p:grpSpPr>
        <p:sp>
          <p:nvSpPr>
            <p:cNvPr id="4" name="椭圆 3"/>
            <p:cNvSpPr/>
            <p:nvPr/>
          </p:nvSpPr>
          <p:spPr>
            <a:xfrm>
              <a:off x="2185669" y="-324131"/>
              <a:ext cx="7820660" cy="750626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422788" y="4174942"/>
            <a:ext cx="3303646" cy="1609529"/>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79" y="4816117"/>
              <a:ext cx="2268343" cy="502300"/>
            </a:xfrm>
            <a:prstGeom prst="rect">
              <a:avLst/>
            </a:prstGeom>
            <a:noFill/>
          </p:spPr>
          <p:txBody>
            <a:bodyPr wrap="square" rtlCol="0">
              <a:spAutoFit/>
            </a:bodyPr>
            <a:lstStyle/>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學生：蘇柏丞</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指導教授：林銘波</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855815" y="1966371"/>
            <a:ext cx="10814242" cy="1938992"/>
          </a:xfrm>
          <a:prstGeom prst="rect">
            <a:avLst/>
          </a:prstGeom>
        </p:spPr>
        <p:txBody>
          <a:bodyPr wrap="square" rtlCol="0">
            <a:spAutoFit/>
          </a:bodyPr>
          <a:lstStyle/>
          <a:p>
            <a:pPr algn="ctr"/>
            <a:r>
              <a:rPr lang="en-US" altLang="zh-TW" sz="4000" dirty="0">
                <a:latin typeface="Times New Roman" panose="02020603050405020304" pitchFamily="18" charset="0"/>
                <a:ea typeface="微軟正黑體" panose="020B0604030504040204" pitchFamily="34" charset="-120"/>
                <a:cs typeface="Times New Roman" panose="02020603050405020304" pitchFamily="18" charset="0"/>
              </a:rPr>
              <a:t>Design and Implementation of a Hardware Accelerator for Post-Quantum Cryptography ML-DSA with the AXI-4 Interface</a:t>
            </a:r>
            <a:endParaRPr lang="zh-CN" altLang="en-US" sz="4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369692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1348179" cy="400110"/>
            <a:chOff x="568442" y="319364"/>
            <a:chExt cx="1348179" cy="400111"/>
          </a:xfrm>
        </p:grpSpPr>
        <p:sp>
          <p:nvSpPr>
            <p:cNvPr id="55" name="文本框 23"/>
            <p:cNvSpPr txBox="1"/>
            <p:nvPr/>
          </p:nvSpPr>
          <p:spPr>
            <a:xfrm>
              <a:off x="665958" y="319364"/>
              <a:ext cx="12506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10</a:t>
            </a:r>
          </a:p>
        </p:txBody>
      </p:sp>
      <p:grpSp>
        <p:nvGrpSpPr>
          <p:cNvPr id="13" name="群組 12">
            <a:extLst>
              <a:ext uri="{FF2B5EF4-FFF2-40B4-BE49-F238E27FC236}">
                <a16:creationId xmlns:a16="http://schemas.microsoft.com/office/drawing/2014/main" id="{E174EC01-5FEB-4403-BC84-09DCCB88A787}"/>
              </a:ext>
            </a:extLst>
          </p:cNvPr>
          <p:cNvGrpSpPr/>
          <p:nvPr/>
        </p:nvGrpSpPr>
        <p:grpSpPr>
          <a:xfrm>
            <a:off x="5022850" y="966788"/>
            <a:ext cx="4372682" cy="5640413"/>
            <a:chOff x="5293569" y="281382"/>
            <a:chExt cx="6001720" cy="7725452"/>
          </a:xfrm>
        </p:grpSpPr>
        <p:graphicFrame>
          <p:nvGraphicFramePr>
            <p:cNvPr id="10" name="物件 9">
              <a:extLst>
                <a:ext uri="{FF2B5EF4-FFF2-40B4-BE49-F238E27FC236}">
                  <a16:creationId xmlns:a16="http://schemas.microsoft.com/office/drawing/2014/main" id="{C21CF939-90AE-4376-90AB-641D3164F4D6}"/>
                </a:ext>
              </a:extLst>
            </p:cNvPr>
            <p:cNvGraphicFramePr>
              <a:graphicFrameLocks noChangeAspect="1"/>
            </p:cNvGraphicFramePr>
            <p:nvPr/>
          </p:nvGraphicFramePr>
          <p:xfrm>
            <a:off x="5294539" y="5339834"/>
            <a:ext cx="5010150" cy="2667000"/>
          </p:xfrm>
          <a:graphic>
            <a:graphicData uri="http://schemas.openxmlformats.org/presentationml/2006/ole">
              <mc:AlternateContent xmlns:mc="http://schemas.openxmlformats.org/markup-compatibility/2006">
                <mc:Choice xmlns:v="urn:schemas-microsoft-com:vml" Requires="v">
                  <p:oleObj spid="_x0000_s1038" name="Visio" r:id="rId4" imgW="5009940" imgH="2666974" progId="Visio.Drawing.15">
                    <p:embed/>
                  </p:oleObj>
                </mc:Choice>
                <mc:Fallback>
                  <p:oleObj name="Visio" r:id="rId4" imgW="5009940" imgH="2666974" progId="Visio.Drawing.15">
                    <p:embed/>
                    <p:pic>
                      <p:nvPicPr>
                        <p:cNvPr id="10" name="物件 9">
                          <a:extLst>
                            <a:ext uri="{FF2B5EF4-FFF2-40B4-BE49-F238E27FC236}">
                              <a16:creationId xmlns:a16="http://schemas.microsoft.com/office/drawing/2014/main" id="{C21CF939-90AE-4376-90AB-641D3164F4D6}"/>
                            </a:ext>
                          </a:extLst>
                        </p:cNvPr>
                        <p:cNvPicPr/>
                        <p:nvPr/>
                      </p:nvPicPr>
                      <p:blipFill>
                        <a:blip r:embed="rId5"/>
                        <a:stretch>
                          <a:fillRect/>
                        </a:stretch>
                      </p:blipFill>
                      <p:spPr>
                        <a:xfrm>
                          <a:off x="5294539" y="5339834"/>
                          <a:ext cx="5010150" cy="2667000"/>
                        </a:xfrm>
                        <a:prstGeom prst="rect">
                          <a:avLst/>
                        </a:prstGeom>
                      </p:spPr>
                    </p:pic>
                  </p:oleObj>
                </mc:Fallback>
              </mc:AlternateContent>
            </a:graphicData>
          </a:graphic>
        </p:graphicFrame>
        <p:graphicFrame>
          <p:nvGraphicFramePr>
            <p:cNvPr id="11" name="物件 10">
              <a:extLst>
                <a:ext uri="{FF2B5EF4-FFF2-40B4-BE49-F238E27FC236}">
                  <a16:creationId xmlns:a16="http://schemas.microsoft.com/office/drawing/2014/main" id="{8E9E3B92-1C1C-4E8B-81CC-B07B8206C4F8}"/>
                </a:ext>
              </a:extLst>
            </p:cNvPr>
            <p:cNvGraphicFramePr>
              <a:graphicFrameLocks noChangeAspect="1"/>
            </p:cNvGraphicFramePr>
            <p:nvPr/>
          </p:nvGraphicFramePr>
          <p:xfrm>
            <a:off x="5294539" y="2367756"/>
            <a:ext cx="6000750" cy="2667000"/>
          </p:xfrm>
          <a:graphic>
            <a:graphicData uri="http://schemas.openxmlformats.org/presentationml/2006/ole">
              <mc:AlternateContent xmlns:mc="http://schemas.openxmlformats.org/markup-compatibility/2006">
                <mc:Choice xmlns:v="urn:schemas-microsoft-com:vml" Requires="v">
                  <p:oleObj spid="_x0000_s1039" name="Visio" r:id="rId6" imgW="6000685" imgH="2666974" progId="Visio.Drawing.15">
                    <p:embed/>
                  </p:oleObj>
                </mc:Choice>
                <mc:Fallback>
                  <p:oleObj name="Visio" r:id="rId6" imgW="6000685" imgH="2666974" progId="Visio.Drawing.15">
                    <p:embed/>
                    <p:pic>
                      <p:nvPicPr>
                        <p:cNvPr id="11" name="物件 10">
                          <a:extLst>
                            <a:ext uri="{FF2B5EF4-FFF2-40B4-BE49-F238E27FC236}">
                              <a16:creationId xmlns:a16="http://schemas.microsoft.com/office/drawing/2014/main" id="{8E9E3B92-1C1C-4E8B-81CC-B07B8206C4F8}"/>
                            </a:ext>
                          </a:extLst>
                        </p:cNvPr>
                        <p:cNvPicPr/>
                        <p:nvPr/>
                      </p:nvPicPr>
                      <p:blipFill>
                        <a:blip r:embed="rId7"/>
                        <a:stretch>
                          <a:fillRect/>
                        </a:stretch>
                      </p:blipFill>
                      <p:spPr>
                        <a:xfrm>
                          <a:off x="5294539" y="2367756"/>
                          <a:ext cx="6000750" cy="2667000"/>
                        </a:xfrm>
                        <a:prstGeom prst="rect">
                          <a:avLst/>
                        </a:prstGeom>
                      </p:spPr>
                    </p:pic>
                  </p:oleObj>
                </mc:Fallback>
              </mc:AlternateContent>
            </a:graphicData>
          </a:graphic>
        </p:graphicFrame>
        <p:graphicFrame>
          <p:nvGraphicFramePr>
            <p:cNvPr id="12" name="物件 11">
              <a:extLst>
                <a:ext uri="{FF2B5EF4-FFF2-40B4-BE49-F238E27FC236}">
                  <a16:creationId xmlns:a16="http://schemas.microsoft.com/office/drawing/2014/main" id="{1781FFD7-82A5-42F6-9D43-02A2EFC4440D}"/>
                </a:ext>
              </a:extLst>
            </p:cNvPr>
            <p:cNvGraphicFramePr>
              <a:graphicFrameLocks noChangeAspect="1"/>
            </p:cNvGraphicFramePr>
            <p:nvPr/>
          </p:nvGraphicFramePr>
          <p:xfrm>
            <a:off x="5293569" y="281382"/>
            <a:ext cx="3839260" cy="1780781"/>
          </p:xfrm>
          <a:graphic>
            <a:graphicData uri="http://schemas.openxmlformats.org/presentationml/2006/ole">
              <mc:AlternateContent xmlns:mc="http://schemas.openxmlformats.org/markup-compatibility/2006">
                <mc:Choice xmlns:v="urn:schemas-microsoft-com:vml" Requires="v">
                  <p:oleObj spid="_x0000_s1040" name="Visio" r:id="rId8" imgW="3838398" imgH="1781111" progId="Visio.Drawing.15">
                    <p:embed/>
                  </p:oleObj>
                </mc:Choice>
                <mc:Fallback>
                  <p:oleObj name="Visio" r:id="rId8" imgW="3838398" imgH="1781111" progId="Visio.Drawing.15">
                    <p:embed/>
                    <p:pic>
                      <p:nvPicPr>
                        <p:cNvPr id="12" name="物件 11">
                          <a:extLst>
                            <a:ext uri="{FF2B5EF4-FFF2-40B4-BE49-F238E27FC236}">
                              <a16:creationId xmlns:a16="http://schemas.microsoft.com/office/drawing/2014/main" id="{1781FFD7-82A5-42F6-9D43-02A2EFC4440D}"/>
                            </a:ext>
                          </a:extLst>
                        </p:cNvPr>
                        <p:cNvPicPr/>
                        <p:nvPr/>
                      </p:nvPicPr>
                      <p:blipFill>
                        <a:blip r:embed="rId9"/>
                        <a:stretch>
                          <a:fillRect/>
                        </a:stretch>
                      </p:blipFill>
                      <p:spPr>
                        <a:xfrm>
                          <a:off x="5293569" y="281382"/>
                          <a:ext cx="3839260" cy="1780781"/>
                        </a:xfrm>
                        <a:prstGeom prst="rect">
                          <a:avLst/>
                        </a:prstGeom>
                      </p:spPr>
                    </p:pic>
                  </p:oleObj>
                </mc:Fallback>
              </mc:AlternateContent>
            </a:graphicData>
          </a:graphic>
        </p:graphicFrame>
      </p:grpSp>
      <p:sp>
        <p:nvSpPr>
          <p:cNvPr id="3" name="文字方塊 2">
            <a:extLst>
              <a:ext uri="{FF2B5EF4-FFF2-40B4-BE49-F238E27FC236}">
                <a16:creationId xmlns:a16="http://schemas.microsoft.com/office/drawing/2014/main" id="{CB76C02D-F21D-E7F4-4943-917E40115E3F}"/>
              </a:ext>
            </a:extLst>
          </p:cNvPr>
          <p:cNvSpPr txBox="1"/>
          <p:nvPr/>
        </p:nvSpPr>
        <p:spPr>
          <a:xfrm>
            <a:off x="970845" y="1125478"/>
            <a:ext cx="4154311" cy="3970318"/>
          </a:xfrm>
          <a:prstGeom prst="rect">
            <a:avLst/>
          </a:prstGeom>
          <a:noFill/>
        </p:spPr>
        <p:txBody>
          <a:bodyPr wrap="square" rtlCol="0">
            <a:spAutoFit/>
          </a:bodyPr>
          <a:lstStyle/>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Key generation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verification (Verify)</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1727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11</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214B287F-EA51-496A-B3E0-85470190C1E7}"/>
              </a:ext>
            </a:extLst>
          </p:cNvPr>
          <p:cNvPicPr>
            <a:picLocks noChangeAspect="1"/>
          </p:cNvPicPr>
          <p:nvPr/>
        </p:nvPicPr>
        <p:blipFill>
          <a:blip r:embed="rId3"/>
          <a:stretch>
            <a:fillRect/>
          </a:stretch>
        </p:blipFill>
        <p:spPr>
          <a:xfrm>
            <a:off x="114356" y="1367029"/>
            <a:ext cx="7575670" cy="4123939"/>
          </a:xfrm>
          <a:prstGeom prst="rect">
            <a:avLst/>
          </a:prstGeom>
        </p:spPr>
      </p:pic>
      <p:pic>
        <p:nvPicPr>
          <p:cNvPr id="7" name="圖片 6">
            <a:extLst>
              <a:ext uri="{FF2B5EF4-FFF2-40B4-BE49-F238E27FC236}">
                <a16:creationId xmlns:a16="http://schemas.microsoft.com/office/drawing/2014/main" id="{81324D4A-61DA-4E0E-8F31-BC58DAF8D23E}"/>
              </a:ext>
            </a:extLst>
          </p:cNvPr>
          <p:cNvPicPr>
            <a:picLocks noChangeAspect="1"/>
          </p:cNvPicPr>
          <p:nvPr/>
        </p:nvPicPr>
        <p:blipFill rotWithShape="1">
          <a:blip r:embed="rId4"/>
          <a:srcRect l="406" t="2764" r="-406" b="877"/>
          <a:stretch/>
        </p:blipFill>
        <p:spPr>
          <a:xfrm>
            <a:off x="7369457" y="180975"/>
            <a:ext cx="4717839" cy="6307693"/>
          </a:xfrm>
          <a:prstGeom prst="rect">
            <a:avLst/>
          </a:prstGeom>
        </p:spPr>
      </p:pic>
      <p:cxnSp>
        <p:nvCxnSpPr>
          <p:cNvPr id="11" name="直線單箭頭接點 10">
            <a:extLst>
              <a:ext uri="{FF2B5EF4-FFF2-40B4-BE49-F238E27FC236}">
                <a16:creationId xmlns:a16="http://schemas.microsoft.com/office/drawing/2014/main" id="{ADD51250-BC1C-427F-92D8-E3838C5EF583}"/>
              </a:ext>
            </a:extLst>
          </p:cNvPr>
          <p:cNvCxnSpPr>
            <a:cxnSpLocks/>
            <a:endCxn id="50" idx="1"/>
          </p:cNvCxnSpPr>
          <p:nvPr/>
        </p:nvCxnSpPr>
        <p:spPr>
          <a:xfrm flipV="1">
            <a:off x="7359806" y="826986"/>
            <a:ext cx="631669" cy="202099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6" name="直線單箭頭接點 25">
            <a:extLst>
              <a:ext uri="{FF2B5EF4-FFF2-40B4-BE49-F238E27FC236}">
                <a16:creationId xmlns:a16="http://schemas.microsoft.com/office/drawing/2014/main" id="{7A8F8DA6-98AB-47B5-B3FF-59EF478AF378}"/>
              </a:ext>
            </a:extLst>
          </p:cNvPr>
          <p:cNvCxnSpPr>
            <a:cxnSpLocks/>
          </p:cNvCxnSpPr>
          <p:nvPr/>
        </p:nvCxnSpPr>
        <p:spPr>
          <a:xfrm flipV="1">
            <a:off x="1962150" y="1367029"/>
            <a:ext cx="6075274" cy="200595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D99BAECD-D890-4E13-BC9E-ED42ECEF061D}"/>
              </a:ext>
            </a:extLst>
          </p:cNvPr>
          <p:cNvCxnSpPr>
            <a:cxnSpLocks/>
          </p:cNvCxnSpPr>
          <p:nvPr/>
        </p:nvCxnSpPr>
        <p:spPr>
          <a:xfrm flipV="1">
            <a:off x="2419350" y="1594338"/>
            <a:ext cx="5650000" cy="201009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9132A4AB-2280-45E2-B98B-CAB3B8D5C7B8}"/>
              </a:ext>
            </a:extLst>
          </p:cNvPr>
          <p:cNvCxnSpPr>
            <a:cxnSpLocks/>
            <a:endCxn id="29" idx="1"/>
          </p:cNvCxnSpPr>
          <p:nvPr/>
        </p:nvCxnSpPr>
        <p:spPr>
          <a:xfrm flipV="1">
            <a:off x="3076575" y="2685034"/>
            <a:ext cx="4914901" cy="116034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9" name="左大括弧 28">
            <a:extLst>
              <a:ext uri="{FF2B5EF4-FFF2-40B4-BE49-F238E27FC236}">
                <a16:creationId xmlns:a16="http://schemas.microsoft.com/office/drawing/2014/main" id="{6502A504-9893-4B5C-BDFA-96BE145E42A3}"/>
              </a:ext>
            </a:extLst>
          </p:cNvPr>
          <p:cNvSpPr/>
          <p:nvPr/>
        </p:nvSpPr>
        <p:spPr>
          <a:xfrm>
            <a:off x="7991476" y="1765639"/>
            <a:ext cx="123824" cy="183879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9" name="直線單箭頭接點 38">
            <a:extLst>
              <a:ext uri="{FF2B5EF4-FFF2-40B4-BE49-F238E27FC236}">
                <a16:creationId xmlns:a16="http://schemas.microsoft.com/office/drawing/2014/main" id="{1FC9E382-E114-48C5-982C-28857903ED83}"/>
              </a:ext>
            </a:extLst>
          </p:cNvPr>
          <p:cNvCxnSpPr>
            <a:cxnSpLocks/>
            <a:endCxn id="41" idx="1"/>
          </p:cNvCxnSpPr>
          <p:nvPr/>
        </p:nvCxnSpPr>
        <p:spPr>
          <a:xfrm>
            <a:off x="2770399" y="4065179"/>
            <a:ext cx="5267025" cy="69454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1" name="左大括弧 40">
            <a:extLst>
              <a:ext uri="{FF2B5EF4-FFF2-40B4-BE49-F238E27FC236}">
                <a16:creationId xmlns:a16="http://schemas.microsoft.com/office/drawing/2014/main" id="{C5F5E3D0-1F6E-4DA7-8264-A02627158417}"/>
              </a:ext>
            </a:extLst>
          </p:cNvPr>
          <p:cNvSpPr/>
          <p:nvPr/>
        </p:nvSpPr>
        <p:spPr>
          <a:xfrm>
            <a:off x="8037424" y="3785403"/>
            <a:ext cx="155751" cy="194864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cxnSp>
        <p:nvCxnSpPr>
          <p:cNvPr id="43" name="直線單箭頭接點 42">
            <a:extLst>
              <a:ext uri="{FF2B5EF4-FFF2-40B4-BE49-F238E27FC236}">
                <a16:creationId xmlns:a16="http://schemas.microsoft.com/office/drawing/2014/main" id="{0090CD27-8671-4833-85F5-AD411618B895}"/>
              </a:ext>
            </a:extLst>
          </p:cNvPr>
          <p:cNvCxnSpPr>
            <a:cxnSpLocks/>
          </p:cNvCxnSpPr>
          <p:nvPr/>
        </p:nvCxnSpPr>
        <p:spPr>
          <a:xfrm>
            <a:off x="2260891" y="4582375"/>
            <a:ext cx="5808459" cy="12294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6" name="直線單箭頭接點 45">
            <a:extLst>
              <a:ext uri="{FF2B5EF4-FFF2-40B4-BE49-F238E27FC236}">
                <a16:creationId xmlns:a16="http://schemas.microsoft.com/office/drawing/2014/main" id="{5711244A-BE91-4B5F-9B86-74E66BF524E5}"/>
              </a:ext>
            </a:extLst>
          </p:cNvPr>
          <p:cNvCxnSpPr>
            <a:cxnSpLocks/>
          </p:cNvCxnSpPr>
          <p:nvPr/>
        </p:nvCxnSpPr>
        <p:spPr>
          <a:xfrm>
            <a:off x="1775116" y="4754403"/>
            <a:ext cx="6340183" cy="13042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9E47D90-CAB4-4CD8-A815-08069781FEE0}"/>
              </a:ext>
            </a:extLst>
          </p:cNvPr>
          <p:cNvCxnSpPr>
            <a:cxnSpLocks/>
          </p:cNvCxnSpPr>
          <p:nvPr/>
        </p:nvCxnSpPr>
        <p:spPr>
          <a:xfrm>
            <a:off x="3251491" y="4971437"/>
            <a:ext cx="4873459" cy="12798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0" name="左大括弧 49">
            <a:extLst>
              <a:ext uri="{FF2B5EF4-FFF2-40B4-BE49-F238E27FC236}">
                <a16:creationId xmlns:a16="http://schemas.microsoft.com/office/drawing/2014/main" id="{D935B475-8428-4248-ADEB-DFB2451A07D6}"/>
              </a:ext>
            </a:extLst>
          </p:cNvPr>
          <p:cNvSpPr/>
          <p:nvPr/>
        </p:nvSpPr>
        <p:spPr>
          <a:xfrm>
            <a:off x="7991475" y="405529"/>
            <a:ext cx="133475" cy="842914"/>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4194276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1F625968-AFEF-4390-B39C-A46E326DFD21}"/>
              </a:ext>
            </a:extLst>
          </p:cNvPr>
          <p:cNvPicPr>
            <a:picLocks noChangeAspect="1"/>
          </p:cNvPicPr>
          <p:nvPr/>
        </p:nvPicPr>
        <p:blipFill rotWithShape="1">
          <a:blip r:embed="rId3"/>
          <a:srcRect r="35091" b="37096"/>
          <a:stretch/>
        </p:blipFill>
        <p:spPr>
          <a:xfrm>
            <a:off x="696000" y="1038840"/>
            <a:ext cx="10800000" cy="4632045"/>
          </a:xfrm>
          <a:prstGeom prst="rect">
            <a:avLst/>
          </a:prstGeom>
        </p:spPr>
      </p:pic>
    </p:spTree>
    <p:extLst>
      <p:ext uri="{BB962C8B-B14F-4D97-AF65-F5344CB8AC3E}">
        <p14:creationId xmlns:p14="http://schemas.microsoft.com/office/powerpoint/2010/main" val="423793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13</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9D6776BF-8C00-4E99-B1EF-4CA47B09C1D0}"/>
              </a:ext>
            </a:extLst>
          </p:cNvPr>
          <p:cNvPicPr>
            <a:picLocks noChangeAspect="1"/>
          </p:cNvPicPr>
          <p:nvPr/>
        </p:nvPicPr>
        <p:blipFill>
          <a:blip r:embed="rId3"/>
          <a:stretch>
            <a:fillRect/>
          </a:stretch>
        </p:blipFill>
        <p:spPr>
          <a:xfrm>
            <a:off x="696000" y="1038840"/>
            <a:ext cx="10800000" cy="5067352"/>
          </a:xfrm>
          <a:prstGeom prst="rect">
            <a:avLst/>
          </a:prstGeom>
        </p:spPr>
      </p:pic>
    </p:spTree>
    <p:extLst>
      <p:ext uri="{BB962C8B-B14F-4D97-AF65-F5344CB8AC3E}">
        <p14:creationId xmlns:p14="http://schemas.microsoft.com/office/powerpoint/2010/main" val="1910535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14</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186053C2-694A-4745-B3E1-E370CFC11064}"/>
              </a:ext>
            </a:extLst>
          </p:cNvPr>
          <p:cNvPicPr>
            <a:picLocks noChangeAspect="1"/>
          </p:cNvPicPr>
          <p:nvPr/>
        </p:nvPicPr>
        <p:blipFill rotWithShape="1">
          <a:blip r:embed="rId3"/>
          <a:srcRect r="12956"/>
          <a:stretch/>
        </p:blipFill>
        <p:spPr>
          <a:xfrm>
            <a:off x="568442" y="1519926"/>
            <a:ext cx="10800000" cy="3574713"/>
          </a:xfrm>
          <a:prstGeom prst="rect">
            <a:avLst/>
          </a:prstGeom>
        </p:spPr>
      </p:pic>
    </p:spTree>
    <p:extLst>
      <p:ext uri="{BB962C8B-B14F-4D97-AF65-F5344CB8AC3E}">
        <p14:creationId xmlns:p14="http://schemas.microsoft.com/office/powerpoint/2010/main" val="3026499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15</a:t>
            </a:r>
            <a:endParaRPr lang="zh-TW" altLang="en-US" dirty="0">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09C729BE-6BD5-409C-B96D-19BA3D859E18}"/>
              </a:ext>
            </a:extLst>
          </p:cNvPr>
          <p:cNvPicPr>
            <a:picLocks noChangeAspect="1"/>
          </p:cNvPicPr>
          <p:nvPr/>
        </p:nvPicPr>
        <p:blipFill rotWithShape="1">
          <a:blip r:embed="rId3"/>
          <a:srcRect b="41795"/>
          <a:stretch/>
        </p:blipFill>
        <p:spPr>
          <a:xfrm>
            <a:off x="233905" y="1093055"/>
            <a:ext cx="6391483" cy="4671889"/>
          </a:xfrm>
          <a:prstGeom prst="rect">
            <a:avLst/>
          </a:prstGeom>
        </p:spPr>
      </p:pic>
      <p:pic>
        <p:nvPicPr>
          <p:cNvPr id="8" name="圖片 7">
            <a:extLst>
              <a:ext uri="{FF2B5EF4-FFF2-40B4-BE49-F238E27FC236}">
                <a16:creationId xmlns:a16="http://schemas.microsoft.com/office/drawing/2014/main" id="{DC7BEECF-94F2-4DDD-BC66-1A2E525846D5}"/>
              </a:ext>
            </a:extLst>
          </p:cNvPr>
          <p:cNvPicPr>
            <a:picLocks noChangeAspect="1"/>
          </p:cNvPicPr>
          <p:nvPr/>
        </p:nvPicPr>
        <p:blipFill>
          <a:blip r:embed="rId4"/>
          <a:stretch>
            <a:fillRect/>
          </a:stretch>
        </p:blipFill>
        <p:spPr>
          <a:xfrm>
            <a:off x="6662210" y="828266"/>
            <a:ext cx="5295885" cy="5438720"/>
          </a:xfrm>
          <a:prstGeom prst="rect">
            <a:avLst/>
          </a:prstGeom>
        </p:spPr>
      </p:pic>
      <p:cxnSp>
        <p:nvCxnSpPr>
          <p:cNvPr id="26" name="直線單箭頭接點 25">
            <a:extLst>
              <a:ext uri="{FF2B5EF4-FFF2-40B4-BE49-F238E27FC236}">
                <a16:creationId xmlns:a16="http://schemas.microsoft.com/office/drawing/2014/main" id="{851A83FE-0FF0-4582-8A04-C06C932CA8F7}"/>
              </a:ext>
            </a:extLst>
          </p:cNvPr>
          <p:cNvCxnSpPr>
            <a:cxnSpLocks/>
          </p:cNvCxnSpPr>
          <p:nvPr/>
        </p:nvCxnSpPr>
        <p:spPr>
          <a:xfrm flipV="1">
            <a:off x="3066585" y="1394833"/>
            <a:ext cx="4457700" cy="96922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A30A86C3-4FC2-4129-8E14-653B06B15DB8}"/>
              </a:ext>
            </a:extLst>
          </p:cNvPr>
          <p:cNvCxnSpPr>
            <a:cxnSpLocks/>
          </p:cNvCxnSpPr>
          <p:nvPr/>
        </p:nvCxnSpPr>
        <p:spPr>
          <a:xfrm flipV="1">
            <a:off x="1549555" y="1594625"/>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9EF17673-05E1-4FED-9065-55A47377C264}"/>
              </a:ext>
            </a:extLst>
          </p:cNvPr>
          <p:cNvCxnSpPr>
            <a:cxnSpLocks/>
          </p:cNvCxnSpPr>
          <p:nvPr/>
        </p:nvCxnSpPr>
        <p:spPr>
          <a:xfrm flipV="1">
            <a:off x="1549555" y="1796218"/>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99FC2021-BCC0-4055-8B8B-106D065B44DC}"/>
              </a:ext>
            </a:extLst>
          </p:cNvPr>
          <p:cNvCxnSpPr>
            <a:cxnSpLocks/>
          </p:cNvCxnSpPr>
          <p:nvPr/>
        </p:nvCxnSpPr>
        <p:spPr>
          <a:xfrm flipV="1">
            <a:off x="1549555" y="1979342"/>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DFE84663-1BA2-4E43-A968-B27061905DCF}"/>
              </a:ext>
            </a:extLst>
          </p:cNvPr>
          <p:cNvCxnSpPr>
            <a:cxnSpLocks/>
          </p:cNvCxnSpPr>
          <p:nvPr/>
        </p:nvCxnSpPr>
        <p:spPr>
          <a:xfrm flipV="1">
            <a:off x="1775558" y="2208227"/>
            <a:ext cx="5748727" cy="9650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396EF905-7B85-4747-ADF5-B20E444BF0DE}"/>
              </a:ext>
            </a:extLst>
          </p:cNvPr>
          <p:cNvCxnSpPr>
            <a:cxnSpLocks/>
          </p:cNvCxnSpPr>
          <p:nvPr/>
        </p:nvCxnSpPr>
        <p:spPr>
          <a:xfrm flipV="1">
            <a:off x="2772472" y="2628675"/>
            <a:ext cx="4631938" cy="73663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3" name="直線單箭頭接點 32">
            <a:extLst>
              <a:ext uri="{FF2B5EF4-FFF2-40B4-BE49-F238E27FC236}">
                <a16:creationId xmlns:a16="http://schemas.microsoft.com/office/drawing/2014/main" id="{545A0847-5B53-42D3-9B97-2E5D261E96F8}"/>
              </a:ext>
            </a:extLst>
          </p:cNvPr>
          <p:cNvCxnSpPr>
            <a:cxnSpLocks/>
          </p:cNvCxnSpPr>
          <p:nvPr/>
        </p:nvCxnSpPr>
        <p:spPr>
          <a:xfrm flipV="1">
            <a:off x="2923741" y="4103050"/>
            <a:ext cx="4837508" cy="39482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65CA170F-5D86-4C26-896A-434170EF9BB9}"/>
              </a:ext>
            </a:extLst>
          </p:cNvPr>
          <p:cNvCxnSpPr>
            <a:cxnSpLocks/>
          </p:cNvCxnSpPr>
          <p:nvPr/>
        </p:nvCxnSpPr>
        <p:spPr>
          <a:xfrm>
            <a:off x="2923741" y="5280903"/>
            <a:ext cx="4837508" cy="29371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9C19BE57-0FAB-465C-8BC8-FD9C710D1621}"/>
              </a:ext>
            </a:extLst>
          </p:cNvPr>
          <p:cNvCxnSpPr>
            <a:cxnSpLocks/>
          </p:cNvCxnSpPr>
          <p:nvPr/>
        </p:nvCxnSpPr>
        <p:spPr>
          <a:xfrm flipV="1">
            <a:off x="2634940" y="4729382"/>
            <a:ext cx="5126309"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8" name="直線單箭頭接點 37">
            <a:extLst>
              <a:ext uri="{FF2B5EF4-FFF2-40B4-BE49-F238E27FC236}">
                <a16:creationId xmlns:a16="http://schemas.microsoft.com/office/drawing/2014/main" id="{5E3CDD25-F4F4-41C4-B7F9-2D41ABBE7028}"/>
              </a:ext>
            </a:extLst>
          </p:cNvPr>
          <p:cNvCxnSpPr>
            <a:cxnSpLocks/>
          </p:cNvCxnSpPr>
          <p:nvPr/>
        </p:nvCxnSpPr>
        <p:spPr>
          <a:xfrm flipV="1">
            <a:off x="2101076" y="4921422"/>
            <a:ext cx="5660173"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1" name="直線單箭頭接點 40">
            <a:extLst>
              <a:ext uri="{FF2B5EF4-FFF2-40B4-BE49-F238E27FC236}">
                <a16:creationId xmlns:a16="http://schemas.microsoft.com/office/drawing/2014/main" id="{F788C3BA-52B6-420F-8F2D-8423089F845E}"/>
              </a:ext>
            </a:extLst>
          </p:cNvPr>
          <p:cNvCxnSpPr>
            <a:cxnSpLocks/>
          </p:cNvCxnSpPr>
          <p:nvPr/>
        </p:nvCxnSpPr>
        <p:spPr>
          <a:xfrm>
            <a:off x="2634940" y="5489594"/>
            <a:ext cx="5126309" cy="2555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EBF29727-20D3-4696-BA29-4549AF79B48C}"/>
              </a:ext>
            </a:extLst>
          </p:cNvPr>
          <p:cNvCxnSpPr>
            <a:cxnSpLocks/>
          </p:cNvCxnSpPr>
          <p:nvPr/>
        </p:nvCxnSpPr>
        <p:spPr>
          <a:xfrm>
            <a:off x="1662556" y="5681699"/>
            <a:ext cx="6135515" cy="49300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5" name="直線單箭頭接點 44">
            <a:extLst>
              <a:ext uri="{FF2B5EF4-FFF2-40B4-BE49-F238E27FC236}">
                <a16:creationId xmlns:a16="http://schemas.microsoft.com/office/drawing/2014/main" id="{3F7E4E4C-37B7-4349-8649-CDF0F055B429}"/>
              </a:ext>
            </a:extLst>
          </p:cNvPr>
          <p:cNvCxnSpPr>
            <a:cxnSpLocks/>
          </p:cNvCxnSpPr>
          <p:nvPr/>
        </p:nvCxnSpPr>
        <p:spPr>
          <a:xfrm flipV="1">
            <a:off x="2110403" y="3043138"/>
            <a:ext cx="5374756" cy="67519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49762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639C5D36-6279-445F-946A-4E0AA9028B29}"/>
              </a:ext>
            </a:extLst>
          </p:cNvPr>
          <p:cNvPicPr>
            <a:picLocks noChangeAspect="1"/>
          </p:cNvPicPr>
          <p:nvPr/>
        </p:nvPicPr>
        <p:blipFill>
          <a:blip r:embed="rId3"/>
          <a:stretch>
            <a:fillRect/>
          </a:stretch>
        </p:blipFill>
        <p:spPr>
          <a:xfrm>
            <a:off x="696000" y="1022528"/>
            <a:ext cx="10800000" cy="5090671"/>
          </a:xfrm>
          <a:prstGeom prst="rect">
            <a:avLst/>
          </a:prstGeom>
        </p:spPr>
      </p:pic>
      <p:sp>
        <p:nvSpPr>
          <p:cNvPr id="2" name="文字方塊 1">
            <a:extLst>
              <a:ext uri="{FF2B5EF4-FFF2-40B4-BE49-F238E27FC236}">
                <a16:creationId xmlns:a16="http://schemas.microsoft.com/office/drawing/2014/main" id="{A67A8E73-9930-F714-4DFB-56201123CC5F}"/>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4978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12928C04-B90B-43D4-94A9-4810BF1DBE61}"/>
              </a:ext>
            </a:extLst>
          </p:cNvPr>
          <p:cNvPicPr>
            <a:picLocks noChangeAspect="1"/>
          </p:cNvPicPr>
          <p:nvPr/>
        </p:nvPicPr>
        <p:blipFill>
          <a:blip r:embed="rId3"/>
          <a:stretch>
            <a:fillRect/>
          </a:stretch>
        </p:blipFill>
        <p:spPr>
          <a:xfrm>
            <a:off x="951782" y="1393456"/>
            <a:ext cx="10288436" cy="3067478"/>
          </a:xfrm>
          <a:prstGeom prst="rect">
            <a:avLst/>
          </a:prstGeom>
        </p:spPr>
      </p:pic>
      <p:sp>
        <p:nvSpPr>
          <p:cNvPr id="2" name="文字方塊 1">
            <a:extLst>
              <a:ext uri="{FF2B5EF4-FFF2-40B4-BE49-F238E27FC236}">
                <a16:creationId xmlns:a16="http://schemas.microsoft.com/office/drawing/2014/main" id="{00B845E5-0198-0BD0-C493-9D20C988C8FA}"/>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17</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7345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99D0A2E-C855-4C9A-9FCE-D5E08EE25FB7}"/>
              </a:ext>
            </a:extLst>
          </p:cNvPr>
          <p:cNvPicPr>
            <a:picLocks noChangeAspect="1"/>
          </p:cNvPicPr>
          <p:nvPr/>
        </p:nvPicPr>
        <p:blipFill>
          <a:blip r:embed="rId3"/>
          <a:stretch>
            <a:fillRect/>
          </a:stretch>
        </p:blipFill>
        <p:spPr>
          <a:xfrm>
            <a:off x="720898" y="1082140"/>
            <a:ext cx="10800000" cy="4785333"/>
          </a:xfrm>
          <a:prstGeom prst="rect">
            <a:avLst/>
          </a:prstGeom>
        </p:spPr>
      </p:pic>
      <p:pic>
        <p:nvPicPr>
          <p:cNvPr id="11" name="圖片 10">
            <a:extLst>
              <a:ext uri="{FF2B5EF4-FFF2-40B4-BE49-F238E27FC236}">
                <a16:creationId xmlns:a16="http://schemas.microsoft.com/office/drawing/2014/main" id="{BC50F2B6-ADF8-435D-A6C2-7CCDB2610633}"/>
              </a:ext>
            </a:extLst>
          </p:cNvPr>
          <p:cNvPicPr>
            <a:picLocks noChangeAspect="1"/>
          </p:cNvPicPr>
          <p:nvPr/>
        </p:nvPicPr>
        <p:blipFill rotWithShape="1">
          <a:blip r:embed="rId4"/>
          <a:srcRect b="95833"/>
          <a:stretch/>
        </p:blipFill>
        <p:spPr>
          <a:xfrm>
            <a:off x="720898" y="5867473"/>
            <a:ext cx="10800000" cy="197659"/>
          </a:xfrm>
          <a:prstGeom prst="rect">
            <a:avLst/>
          </a:prstGeom>
        </p:spPr>
      </p:pic>
      <p:sp>
        <p:nvSpPr>
          <p:cNvPr id="3" name="文字方塊 2">
            <a:extLst>
              <a:ext uri="{FF2B5EF4-FFF2-40B4-BE49-F238E27FC236}">
                <a16:creationId xmlns:a16="http://schemas.microsoft.com/office/drawing/2014/main" id="{A7787B72-2FAA-C2B9-AC9B-C3C2FDA686E1}"/>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18</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6582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19</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EB95BDEF-76AC-427B-AB17-D910AEE155F1}"/>
              </a:ext>
            </a:extLst>
          </p:cNvPr>
          <p:cNvPicPr>
            <a:picLocks noChangeAspect="1"/>
          </p:cNvPicPr>
          <p:nvPr/>
        </p:nvPicPr>
        <p:blipFill>
          <a:blip r:embed="rId3"/>
          <a:stretch>
            <a:fillRect/>
          </a:stretch>
        </p:blipFill>
        <p:spPr>
          <a:xfrm>
            <a:off x="160779" y="1721295"/>
            <a:ext cx="6471826" cy="3301359"/>
          </a:xfrm>
          <a:prstGeom prst="rect">
            <a:avLst/>
          </a:prstGeom>
        </p:spPr>
      </p:pic>
      <p:pic>
        <p:nvPicPr>
          <p:cNvPr id="10" name="圖片 9">
            <a:extLst>
              <a:ext uri="{FF2B5EF4-FFF2-40B4-BE49-F238E27FC236}">
                <a16:creationId xmlns:a16="http://schemas.microsoft.com/office/drawing/2014/main" id="{1CE3C8B1-BA38-4C19-8344-0A917B265048}"/>
              </a:ext>
            </a:extLst>
          </p:cNvPr>
          <p:cNvPicPr>
            <a:picLocks noChangeAspect="1"/>
          </p:cNvPicPr>
          <p:nvPr/>
        </p:nvPicPr>
        <p:blipFill>
          <a:blip r:embed="rId4"/>
          <a:stretch>
            <a:fillRect/>
          </a:stretch>
        </p:blipFill>
        <p:spPr>
          <a:xfrm>
            <a:off x="6569343" y="513942"/>
            <a:ext cx="5461878" cy="5958413"/>
          </a:xfrm>
          <a:prstGeom prst="rect">
            <a:avLst/>
          </a:prstGeom>
        </p:spPr>
      </p:pic>
      <p:cxnSp>
        <p:nvCxnSpPr>
          <p:cNvPr id="35" name="直線單箭頭接點 34">
            <a:extLst>
              <a:ext uri="{FF2B5EF4-FFF2-40B4-BE49-F238E27FC236}">
                <a16:creationId xmlns:a16="http://schemas.microsoft.com/office/drawing/2014/main" id="{78184C3A-3E78-4049-87B6-FB7CB73B1E0C}"/>
              </a:ext>
            </a:extLst>
          </p:cNvPr>
          <p:cNvCxnSpPr>
            <a:cxnSpLocks/>
          </p:cNvCxnSpPr>
          <p:nvPr/>
        </p:nvCxnSpPr>
        <p:spPr>
          <a:xfrm flipV="1">
            <a:off x="2497409" y="816521"/>
            <a:ext cx="4792832" cy="98218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7" name="直線單箭頭接點 36">
            <a:extLst>
              <a:ext uri="{FF2B5EF4-FFF2-40B4-BE49-F238E27FC236}">
                <a16:creationId xmlns:a16="http://schemas.microsoft.com/office/drawing/2014/main" id="{E7547C97-847C-4011-AE58-574DED3BF748}"/>
              </a:ext>
            </a:extLst>
          </p:cNvPr>
          <p:cNvCxnSpPr>
            <a:cxnSpLocks/>
          </p:cNvCxnSpPr>
          <p:nvPr/>
        </p:nvCxnSpPr>
        <p:spPr>
          <a:xfrm flipV="1">
            <a:off x="2497409" y="1182029"/>
            <a:ext cx="4792832" cy="8099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A6263063-13A3-4D8D-A7E2-BE4927E66006}"/>
              </a:ext>
            </a:extLst>
          </p:cNvPr>
          <p:cNvCxnSpPr>
            <a:cxnSpLocks/>
          </p:cNvCxnSpPr>
          <p:nvPr/>
        </p:nvCxnSpPr>
        <p:spPr>
          <a:xfrm flipV="1">
            <a:off x="1940312" y="1382511"/>
            <a:ext cx="5349929" cy="7817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0" name="直線單箭頭接點 39">
            <a:extLst>
              <a:ext uri="{FF2B5EF4-FFF2-40B4-BE49-F238E27FC236}">
                <a16:creationId xmlns:a16="http://schemas.microsoft.com/office/drawing/2014/main" id="{71D31115-93AB-4174-B037-4D54B3B2B716}"/>
              </a:ext>
            </a:extLst>
          </p:cNvPr>
          <p:cNvCxnSpPr>
            <a:cxnSpLocks/>
          </p:cNvCxnSpPr>
          <p:nvPr/>
        </p:nvCxnSpPr>
        <p:spPr>
          <a:xfrm flipV="1">
            <a:off x="2635293" y="1704982"/>
            <a:ext cx="4735663" cy="69733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2" name="直線單箭頭接點 41">
            <a:extLst>
              <a:ext uri="{FF2B5EF4-FFF2-40B4-BE49-F238E27FC236}">
                <a16:creationId xmlns:a16="http://schemas.microsoft.com/office/drawing/2014/main" id="{7A184A2C-F376-44D6-81AF-FBC1919C7D8C}"/>
              </a:ext>
            </a:extLst>
          </p:cNvPr>
          <p:cNvCxnSpPr>
            <a:cxnSpLocks/>
            <a:endCxn id="44" idx="1"/>
          </p:cNvCxnSpPr>
          <p:nvPr/>
        </p:nvCxnSpPr>
        <p:spPr>
          <a:xfrm flipV="1">
            <a:off x="4591925" y="2166936"/>
            <a:ext cx="2636032" cy="60170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4" name="左大括弧 43">
            <a:extLst>
              <a:ext uri="{FF2B5EF4-FFF2-40B4-BE49-F238E27FC236}">
                <a16:creationId xmlns:a16="http://schemas.microsoft.com/office/drawing/2014/main" id="{2D27F80D-9A87-492A-87D1-61CA82EE1654}"/>
              </a:ext>
            </a:extLst>
          </p:cNvPr>
          <p:cNvSpPr/>
          <p:nvPr/>
        </p:nvSpPr>
        <p:spPr>
          <a:xfrm>
            <a:off x="7227957" y="1847186"/>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6" name="直線單箭頭接點 45">
            <a:extLst>
              <a:ext uri="{FF2B5EF4-FFF2-40B4-BE49-F238E27FC236}">
                <a16:creationId xmlns:a16="http://schemas.microsoft.com/office/drawing/2014/main" id="{17B0E129-AB83-4479-9087-A8D303926450}"/>
              </a:ext>
            </a:extLst>
          </p:cNvPr>
          <p:cNvCxnSpPr>
            <a:cxnSpLocks/>
          </p:cNvCxnSpPr>
          <p:nvPr/>
        </p:nvCxnSpPr>
        <p:spPr>
          <a:xfrm flipV="1">
            <a:off x="2758947" y="2836701"/>
            <a:ext cx="4957274" cy="30085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A94567FD-8593-4BD8-90EA-451971BE6834}"/>
              </a:ext>
            </a:extLst>
          </p:cNvPr>
          <p:cNvCxnSpPr>
            <a:cxnSpLocks/>
          </p:cNvCxnSpPr>
          <p:nvPr/>
        </p:nvCxnSpPr>
        <p:spPr>
          <a:xfrm>
            <a:off x="4303089" y="3332952"/>
            <a:ext cx="3390830" cy="60342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05074AC-8863-4B17-8B24-957682610640}"/>
              </a:ext>
            </a:extLst>
          </p:cNvPr>
          <p:cNvCxnSpPr>
            <a:cxnSpLocks/>
            <a:endCxn id="51" idx="1"/>
          </p:cNvCxnSpPr>
          <p:nvPr/>
        </p:nvCxnSpPr>
        <p:spPr>
          <a:xfrm>
            <a:off x="6078894" y="3830582"/>
            <a:ext cx="1494327" cy="57495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1" name="左大括弧 50">
            <a:extLst>
              <a:ext uri="{FF2B5EF4-FFF2-40B4-BE49-F238E27FC236}">
                <a16:creationId xmlns:a16="http://schemas.microsoft.com/office/drawing/2014/main" id="{A4586442-F510-4469-9389-91DB073780BF}"/>
              </a:ext>
            </a:extLst>
          </p:cNvPr>
          <p:cNvSpPr/>
          <p:nvPr/>
        </p:nvSpPr>
        <p:spPr>
          <a:xfrm>
            <a:off x="7573221" y="4085791"/>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53" name="直線單箭頭接點 52">
            <a:extLst>
              <a:ext uri="{FF2B5EF4-FFF2-40B4-BE49-F238E27FC236}">
                <a16:creationId xmlns:a16="http://schemas.microsoft.com/office/drawing/2014/main" id="{E7ECB135-BDCC-4FFE-B283-DAF130BDC09F}"/>
              </a:ext>
            </a:extLst>
          </p:cNvPr>
          <p:cNvCxnSpPr>
            <a:cxnSpLocks/>
          </p:cNvCxnSpPr>
          <p:nvPr/>
        </p:nvCxnSpPr>
        <p:spPr>
          <a:xfrm>
            <a:off x="1502995" y="4307102"/>
            <a:ext cx="5796462" cy="53543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7" name="直線單箭頭接點 56">
            <a:extLst>
              <a:ext uri="{FF2B5EF4-FFF2-40B4-BE49-F238E27FC236}">
                <a16:creationId xmlns:a16="http://schemas.microsoft.com/office/drawing/2014/main" id="{C0D0B8C5-EFAD-4539-A6A1-1A79C4904723}"/>
              </a:ext>
            </a:extLst>
          </p:cNvPr>
          <p:cNvCxnSpPr>
            <a:cxnSpLocks/>
            <a:endCxn id="58" idx="1"/>
          </p:cNvCxnSpPr>
          <p:nvPr/>
        </p:nvCxnSpPr>
        <p:spPr>
          <a:xfrm>
            <a:off x="2635293" y="4725080"/>
            <a:ext cx="4271076" cy="90899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8" name="左大括弧 57">
            <a:extLst>
              <a:ext uri="{FF2B5EF4-FFF2-40B4-BE49-F238E27FC236}">
                <a16:creationId xmlns:a16="http://schemas.microsoft.com/office/drawing/2014/main" id="{E74470DD-0776-40C3-B892-F912A87509C4}"/>
              </a:ext>
            </a:extLst>
          </p:cNvPr>
          <p:cNvSpPr/>
          <p:nvPr/>
        </p:nvSpPr>
        <p:spPr>
          <a:xfrm>
            <a:off x="6906369" y="5045765"/>
            <a:ext cx="107748" cy="1176615"/>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2054230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9BCD660E-6E8D-4B7E-B81C-E3349804A513}"/>
              </a:ext>
            </a:extLst>
          </p:cNvPr>
          <p:cNvSpPr/>
          <p:nvPr/>
        </p:nvSpPr>
        <p:spPr>
          <a:xfrm>
            <a:off x="0" y="0"/>
            <a:ext cx="12192000" cy="6858000"/>
          </a:xfrm>
          <a:prstGeom prst="rect">
            <a:avLst/>
          </a:prstGeom>
          <a:solidFill>
            <a:srgbClr val="F7F8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軟正黑體" panose="020B0604030504040204" pitchFamily="34" charset="-120"/>
              <a:ea typeface="微軟正黑體" panose="020B0604030504040204" pitchFamily="34" charset="-120"/>
            </a:endParaRPr>
          </a:p>
        </p:txBody>
      </p:sp>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 name="Text Box 3"/>
          <p:cNvSpPr>
            <a:spLocks noChangeArrowheads="1"/>
          </p:cNvSpPr>
          <p:nvPr/>
        </p:nvSpPr>
        <p:spPr bwMode="auto">
          <a:xfrm>
            <a:off x="2447538" y="3101599"/>
            <a:ext cx="2372765" cy="830997"/>
          </a:xfrm>
          <a:prstGeom prst="rect">
            <a:avLst/>
          </a:prstGeom>
          <a:noFill/>
        </p:spPr>
        <p:txBody>
          <a:bodyPr wrap="none">
            <a:spAutoFit/>
          </a:bodyPr>
          <a:lstStyle/>
          <a:p>
            <a:pPr algn="ctr">
              <a:spcBef>
                <a:spcPct val="0"/>
              </a:spcBef>
            </a:pPr>
            <a:r>
              <a:rPr lang="en-US" altLang="zh-CN" sz="4800" dirty="0">
                <a:latin typeface="Times New Roman" panose="02020603050405020304" pitchFamily="18" charset="0"/>
                <a:ea typeface="微軟正黑體" panose="020B0604030504040204" pitchFamily="34" charset="-120"/>
                <a:cs typeface="Times New Roman" panose="02020603050405020304" pitchFamily="18" charset="0"/>
              </a:rPr>
              <a:t>Contents</a:t>
            </a:r>
            <a:endParaRPr lang="zh-CN" altLang="en-US" sz="4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1" name="PA_组合 20"/>
          <p:cNvGrpSpPr/>
          <p:nvPr>
            <p:custDataLst>
              <p:tags r:id="rId1"/>
            </p:custDataLst>
          </p:nvPr>
        </p:nvGrpSpPr>
        <p:grpSpPr>
          <a:xfrm>
            <a:off x="6798531" y="252646"/>
            <a:ext cx="727831" cy="727831"/>
            <a:chOff x="7010404" y="1250101"/>
            <a:chExt cx="727831" cy="727831"/>
          </a:xfrm>
        </p:grpSpPr>
        <p:sp>
          <p:nvSpPr>
            <p:cNvPr id="4" name="椭圆 1"/>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5" name="TextBox 32"/>
            <p:cNvSpPr txBox="1">
              <a:spLocks noChangeArrowheads="1"/>
            </p:cNvSpPr>
            <p:nvPr/>
          </p:nvSpPr>
          <p:spPr bwMode="auto">
            <a:xfrm>
              <a:off x="7076801"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01</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7" name="TextBox 76"/>
          <p:cNvSpPr txBox="1"/>
          <p:nvPr/>
        </p:nvSpPr>
        <p:spPr>
          <a:xfrm>
            <a:off x="7714486" y="354950"/>
            <a:ext cx="2892585" cy="523220"/>
          </a:xfrm>
          <a:prstGeom prst="rect">
            <a:avLst/>
          </a:prstGeom>
          <a:noFill/>
        </p:spPr>
        <p:txBody>
          <a:bodyPr wrap="square" rtlCol="0">
            <a:spAutoFit/>
          </a:bodyPr>
          <a:lstStyle/>
          <a:p>
            <a:r>
              <a:rPr lang="en-US" altLang="zh-CN" sz="2800" dirty="0">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4" name="PA_组合 23"/>
          <p:cNvGrpSpPr/>
          <p:nvPr>
            <p:custDataLst>
              <p:tags r:id="rId2"/>
            </p:custDataLst>
          </p:nvPr>
        </p:nvGrpSpPr>
        <p:grpSpPr>
          <a:xfrm>
            <a:off x="6798531" y="1320354"/>
            <a:ext cx="727831" cy="727831"/>
            <a:chOff x="7010404" y="2483134"/>
            <a:chExt cx="727831" cy="727831"/>
          </a:xfrm>
        </p:grpSpPr>
        <p:sp>
          <p:nvSpPr>
            <p:cNvPr id="8" name="椭圆 1"/>
            <p:cNvSpPr>
              <a:spLocks noChangeArrowheads="1"/>
            </p:cNvSpPr>
            <p:nvPr/>
          </p:nvSpPr>
          <p:spPr bwMode="auto">
            <a:xfrm>
              <a:off x="7010404" y="2483134"/>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9" name="TextBox 32"/>
            <p:cNvSpPr txBox="1">
              <a:spLocks noChangeArrowheads="1"/>
            </p:cNvSpPr>
            <p:nvPr/>
          </p:nvSpPr>
          <p:spPr bwMode="auto">
            <a:xfrm>
              <a:off x="7080171" y="2554661"/>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02</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1" name="TextBox 76"/>
          <p:cNvSpPr txBox="1"/>
          <p:nvPr/>
        </p:nvSpPr>
        <p:spPr>
          <a:xfrm>
            <a:off x="7733448" y="1391881"/>
            <a:ext cx="3611591"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8" name="PA_组合 27"/>
          <p:cNvGrpSpPr/>
          <p:nvPr>
            <p:custDataLst>
              <p:tags r:id="rId3"/>
            </p:custDataLst>
          </p:nvPr>
        </p:nvGrpSpPr>
        <p:grpSpPr>
          <a:xfrm>
            <a:off x="6832912" y="2390807"/>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3" name="TextBox 32"/>
            <p:cNvSpPr txBox="1">
              <a:spLocks noChangeArrowheads="1"/>
            </p:cNvSpPr>
            <p:nvPr/>
          </p:nvSpPr>
          <p:spPr bwMode="auto">
            <a:xfrm>
              <a:off x="7076801" y="3830700"/>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03</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5" name="TextBox 76"/>
          <p:cNvSpPr txBox="1"/>
          <p:nvPr/>
        </p:nvSpPr>
        <p:spPr>
          <a:xfrm>
            <a:off x="7714484" y="2462334"/>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Architecture</a:t>
            </a:r>
          </a:p>
        </p:txBody>
      </p:sp>
      <p:grpSp>
        <p:nvGrpSpPr>
          <p:cNvPr id="25" name="PA_组合 24"/>
          <p:cNvGrpSpPr/>
          <p:nvPr>
            <p:custDataLst>
              <p:tags r:id="rId4"/>
            </p:custDataLst>
          </p:nvPr>
        </p:nvGrpSpPr>
        <p:grpSpPr>
          <a:xfrm>
            <a:off x="6832910" y="3458515"/>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7" name="TextBox 32"/>
            <p:cNvSpPr txBox="1">
              <a:spLocks noChangeArrowheads="1"/>
            </p:cNvSpPr>
            <p:nvPr/>
          </p:nvSpPr>
          <p:spPr bwMode="auto">
            <a:xfrm>
              <a:off x="7076801" y="5063733"/>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04</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9" name="TextBox 76"/>
          <p:cNvSpPr txBox="1"/>
          <p:nvPr/>
        </p:nvSpPr>
        <p:spPr>
          <a:xfrm>
            <a:off x="7733448" y="3517097"/>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6" name="PA_组合 27">
            <a:extLst>
              <a:ext uri="{FF2B5EF4-FFF2-40B4-BE49-F238E27FC236}">
                <a16:creationId xmlns:a16="http://schemas.microsoft.com/office/drawing/2014/main" id="{B65C083C-6608-9940-F301-A80FA2D21E40}"/>
              </a:ext>
            </a:extLst>
          </p:cNvPr>
          <p:cNvGrpSpPr/>
          <p:nvPr>
            <p:custDataLst>
              <p:tags r:id="rId5"/>
            </p:custDataLst>
          </p:nvPr>
        </p:nvGrpSpPr>
        <p:grpSpPr>
          <a:xfrm>
            <a:off x="6832911" y="4529975"/>
            <a:ext cx="727831" cy="727831"/>
            <a:chOff x="7010404" y="3759173"/>
            <a:chExt cx="727831" cy="727831"/>
          </a:xfrm>
        </p:grpSpPr>
        <p:sp>
          <p:nvSpPr>
            <p:cNvPr id="27" name="椭圆 1">
              <a:extLst>
                <a:ext uri="{FF2B5EF4-FFF2-40B4-BE49-F238E27FC236}">
                  <a16:creationId xmlns:a16="http://schemas.microsoft.com/office/drawing/2014/main" id="{8A22D98F-2A32-8DC4-6485-13EF6BB4D4E1}"/>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2" name="TextBox 32">
              <a:extLst>
                <a:ext uri="{FF2B5EF4-FFF2-40B4-BE49-F238E27FC236}">
                  <a16:creationId xmlns:a16="http://schemas.microsoft.com/office/drawing/2014/main" id="{29C1B110-4CC7-0055-4263-B4CF625FB2D1}"/>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05</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3" name="TextBox 76">
            <a:extLst>
              <a:ext uri="{FF2B5EF4-FFF2-40B4-BE49-F238E27FC236}">
                <a16:creationId xmlns:a16="http://schemas.microsoft.com/office/drawing/2014/main" id="{E3B508F4-345A-870D-5BE2-98BF35E621FB}"/>
              </a:ext>
            </a:extLst>
          </p:cNvPr>
          <p:cNvSpPr txBox="1"/>
          <p:nvPr/>
        </p:nvSpPr>
        <p:spPr>
          <a:xfrm>
            <a:off x="7714484" y="4599462"/>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34" name="PA_组合 24">
            <a:extLst>
              <a:ext uri="{FF2B5EF4-FFF2-40B4-BE49-F238E27FC236}">
                <a16:creationId xmlns:a16="http://schemas.microsoft.com/office/drawing/2014/main" id="{637F7F5F-369C-E35F-9ED1-E45C3008E48E}"/>
              </a:ext>
            </a:extLst>
          </p:cNvPr>
          <p:cNvGrpSpPr/>
          <p:nvPr>
            <p:custDataLst>
              <p:tags r:id="rId6"/>
            </p:custDataLst>
          </p:nvPr>
        </p:nvGrpSpPr>
        <p:grpSpPr>
          <a:xfrm>
            <a:off x="6832909" y="5597683"/>
            <a:ext cx="727831" cy="727831"/>
            <a:chOff x="7010404" y="4992206"/>
            <a:chExt cx="727831" cy="727831"/>
          </a:xfrm>
        </p:grpSpPr>
        <p:sp>
          <p:nvSpPr>
            <p:cNvPr id="35" name="椭圆 1">
              <a:extLst>
                <a:ext uri="{FF2B5EF4-FFF2-40B4-BE49-F238E27FC236}">
                  <a16:creationId xmlns:a16="http://schemas.microsoft.com/office/drawing/2014/main" id="{85D7680A-99CC-ADE7-C459-8FCB64D8AFFC}"/>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6" name="TextBox 32">
              <a:extLst>
                <a:ext uri="{FF2B5EF4-FFF2-40B4-BE49-F238E27FC236}">
                  <a16:creationId xmlns:a16="http://schemas.microsoft.com/office/drawing/2014/main" id="{B696543C-030A-DB56-CE8D-134A92FFC071}"/>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06</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7" name="TextBox 76">
            <a:extLst>
              <a:ext uri="{FF2B5EF4-FFF2-40B4-BE49-F238E27FC236}">
                <a16:creationId xmlns:a16="http://schemas.microsoft.com/office/drawing/2014/main" id="{419CBBB5-61B2-BD8E-7C7B-B1FEA5FF78F3}"/>
              </a:ext>
            </a:extLst>
          </p:cNvPr>
          <p:cNvSpPr txBox="1"/>
          <p:nvPr/>
        </p:nvSpPr>
        <p:spPr>
          <a:xfrm>
            <a:off x="7733448" y="5650405"/>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4232789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5" grpId="0"/>
      <p:bldP spid="19" grpId="0"/>
      <p:bldP spid="33" grpId="0"/>
      <p:bldP spid="3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B115A50F-6C10-444C-B2F4-08587887ADC1}"/>
              </a:ext>
            </a:extLst>
          </p:cNvPr>
          <p:cNvPicPr>
            <a:picLocks noChangeAspect="1"/>
          </p:cNvPicPr>
          <p:nvPr/>
        </p:nvPicPr>
        <p:blipFill>
          <a:blip r:embed="rId3"/>
          <a:stretch>
            <a:fillRect/>
          </a:stretch>
        </p:blipFill>
        <p:spPr>
          <a:xfrm>
            <a:off x="696000" y="1073580"/>
            <a:ext cx="10800000" cy="4743464"/>
          </a:xfrm>
          <a:prstGeom prst="rect">
            <a:avLst/>
          </a:prstGeom>
        </p:spPr>
      </p:pic>
      <p:sp>
        <p:nvSpPr>
          <p:cNvPr id="2" name="文字方塊 1">
            <a:extLst>
              <a:ext uri="{FF2B5EF4-FFF2-40B4-BE49-F238E27FC236}">
                <a16:creationId xmlns:a16="http://schemas.microsoft.com/office/drawing/2014/main" id="{8A791B68-0DB8-7526-4899-FE3F788BBBB9}"/>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20</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3321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0360815C-C2EB-4F54-8132-74851DF3AF4C}"/>
              </a:ext>
            </a:extLst>
          </p:cNvPr>
          <p:cNvPicPr>
            <a:picLocks noChangeAspect="1"/>
          </p:cNvPicPr>
          <p:nvPr/>
        </p:nvPicPr>
        <p:blipFill>
          <a:blip r:embed="rId3"/>
          <a:stretch>
            <a:fillRect/>
          </a:stretch>
        </p:blipFill>
        <p:spPr>
          <a:xfrm>
            <a:off x="696000" y="1447075"/>
            <a:ext cx="10800000" cy="3570552"/>
          </a:xfrm>
          <a:prstGeom prst="rect">
            <a:avLst/>
          </a:prstGeom>
        </p:spPr>
      </p:pic>
      <p:sp>
        <p:nvSpPr>
          <p:cNvPr id="2" name="文字方塊 1">
            <a:extLst>
              <a:ext uri="{FF2B5EF4-FFF2-40B4-BE49-F238E27FC236}">
                <a16:creationId xmlns:a16="http://schemas.microsoft.com/office/drawing/2014/main" id="{7D13BEDD-C9C9-EE57-AE3E-FB9D3992A8EC}"/>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21</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1044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22</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26115E2E-5B02-42C2-B0EE-C424B23D62AE}"/>
              </a:ext>
            </a:extLst>
          </p:cNvPr>
          <p:cNvPicPr>
            <a:picLocks noChangeAspect="1"/>
          </p:cNvPicPr>
          <p:nvPr/>
        </p:nvPicPr>
        <p:blipFill>
          <a:blip r:embed="rId3"/>
          <a:stretch>
            <a:fillRect/>
          </a:stretch>
        </p:blipFill>
        <p:spPr>
          <a:xfrm>
            <a:off x="478465" y="1086863"/>
            <a:ext cx="7691723" cy="4815988"/>
          </a:xfrm>
          <a:prstGeom prst="rect">
            <a:avLst/>
          </a:prstGeom>
        </p:spPr>
      </p:pic>
      <p:pic>
        <p:nvPicPr>
          <p:cNvPr id="5" name="圖片 4">
            <a:extLst>
              <a:ext uri="{FF2B5EF4-FFF2-40B4-BE49-F238E27FC236}">
                <a16:creationId xmlns:a16="http://schemas.microsoft.com/office/drawing/2014/main" id="{85413050-9451-4350-9F54-97E0A2B86D65}"/>
              </a:ext>
            </a:extLst>
          </p:cNvPr>
          <p:cNvPicPr>
            <a:picLocks noChangeAspect="1"/>
          </p:cNvPicPr>
          <p:nvPr/>
        </p:nvPicPr>
        <p:blipFill rotWithShape="1">
          <a:blip r:embed="rId4"/>
          <a:srcRect r="1202"/>
          <a:stretch/>
        </p:blipFill>
        <p:spPr>
          <a:xfrm>
            <a:off x="6266491" y="708669"/>
            <a:ext cx="5853840" cy="5572376"/>
          </a:xfrm>
          <a:prstGeom prst="rect">
            <a:avLst/>
          </a:prstGeom>
        </p:spPr>
      </p:pic>
      <p:cxnSp>
        <p:nvCxnSpPr>
          <p:cNvPr id="26" name="直線單箭頭接點 25">
            <a:extLst>
              <a:ext uri="{FF2B5EF4-FFF2-40B4-BE49-F238E27FC236}">
                <a16:creationId xmlns:a16="http://schemas.microsoft.com/office/drawing/2014/main" id="{A0F25C37-89B0-4431-AB13-73923B30F68B}"/>
              </a:ext>
            </a:extLst>
          </p:cNvPr>
          <p:cNvCxnSpPr>
            <a:cxnSpLocks/>
          </p:cNvCxnSpPr>
          <p:nvPr/>
        </p:nvCxnSpPr>
        <p:spPr>
          <a:xfrm flipV="1">
            <a:off x="2876550" y="1027251"/>
            <a:ext cx="3691518" cy="160779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135BB12D-C347-43FF-89EC-261E0BCA1C85}"/>
              </a:ext>
            </a:extLst>
          </p:cNvPr>
          <p:cNvCxnSpPr>
            <a:cxnSpLocks/>
          </p:cNvCxnSpPr>
          <p:nvPr/>
        </p:nvCxnSpPr>
        <p:spPr>
          <a:xfrm flipV="1">
            <a:off x="2912385" y="1204332"/>
            <a:ext cx="3655683" cy="161981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8A3F4F4E-5EEB-424D-AE31-857FBEDAF29D}"/>
              </a:ext>
            </a:extLst>
          </p:cNvPr>
          <p:cNvCxnSpPr>
            <a:cxnSpLocks/>
          </p:cNvCxnSpPr>
          <p:nvPr/>
        </p:nvCxnSpPr>
        <p:spPr>
          <a:xfrm flipV="1">
            <a:off x="3005862" y="1449659"/>
            <a:ext cx="3691518" cy="16629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790F6210-A482-4F52-92DC-C038FBEDF0B0}"/>
              </a:ext>
            </a:extLst>
          </p:cNvPr>
          <p:cNvCxnSpPr>
            <a:cxnSpLocks/>
          </p:cNvCxnSpPr>
          <p:nvPr/>
        </p:nvCxnSpPr>
        <p:spPr>
          <a:xfrm flipV="1">
            <a:off x="2335741" y="1717288"/>
            <a:ext cx="4268162" cy="183158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3248C73B-971F-4950-9F19-B98869A77D34}"/>
              </a:ext>
            </a:extLst>
          </p:cNvPr>
          <p:cNvCxnSpPr>
            <a:cxnSpLocks/>
          </p:cNvCxnSpPr>
          <p:nvPr/>
        </p:nvCxnSpPr>
        <p:spPr>
          <a:xfrm flipV="1">
            <a:off x="2165766" y="1925699"/>
            <a:ext cx="4438137" cy="18760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4632C542-AD69-4465-A4EE-F67DB3088F31}"/>
              </a:ext>
            </a:extLst>
          </p:cNvPr>
          <p:cNvCxnSpPr>
            <a:cxnSpLocks/>
          </p:cNvCxnSpPr>
          <p:nvPr/>
        </p:nvCxnSpPr>
        <p:spPr>
          <a:xfrm flipV="1">
            <a:off x="3713445" y="2146684"/>
            <a:ext cx="2854623" cy="187976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9A68E909-39C3-4036-9FBD-1C27A889B477}"/>
              </a:ext>
            </a:extLst>
          </p:cNvPr>
          <p:cNvCxnSpPr>
            <a:cxnSpLocks/>
          </p:cNvCxnSpPr>
          <p:nvPr/>
        </p:nvCxnSpPr>
        <p:spPr>
          <a:xfrm flipV="1">
            <a:off x="3082360" y="2382609"/>
            <a:ext cx="3485708" cy="21055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1AB3BC1F-F6CB-4A95-A938-24D455438E04}"/>
              </a:ext>
            </a:extLst>
          </p:cNvPr>
          <p:cNvCxnSpPr>
            <a:cxnSpLocks/>
            <a:endCxn id="38" idx="1"/>
          </p:cNvCxnSpPr>
          <p:nvPr/>
        </p:nvCxnSpPr>
        <p:spPr>
          <a:xfrm flipV="1">
            <a:off x="5638903" y="3385968"/>
            <a:ext cx="821295" cy="139804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左大括弧 37">
            <a:extLst>
              <a:ext uri="{FF2B5EF4-FFF2-40B4-BE49-F238E27FC236}">
                <a16:creationId xmlns:a16="http://schemas.microsoft.com/office/drawing/2014/main" id="{5ACC7AB5-541C-4923-A6D4-26CF9B5FB42D}"/>
              </a:ext>
            </a:extLst>
          </p:cNvPr>
          <p:cNvSpPr/>
          <p:nvPr/>
        </p:nvSpPr>
        <p:spPr>
          <a:xfrm>
            <a:off x="6460198" y="2514396"/>
            <a:ext cx="107869" cy="1743143"/>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0" name="直線單箭頭接點 39">
            <a:extLst>
              <a:ext uri="{FF2B5EF4-FFF2-40B4-BE49-F238E27FC236}">
                <a16:creationId xmlns:a16="http://schemas.microsoft.com/office/drawing/2014/main" id="{F6013CB0-D5B1-488F-8197-DC3EA0009C38}"/>
              </a:ext>
            </a:extLst>
          </p:cNvPr>
          <p:cNvCxnSpPr>
            <a:cxnSpLocks/>
            <a:endCxn id="42" idx="1"/>
          </p:cNvCxnSpPr>
          <p:nvPr/>
        </p:nvCxnSpPr>
        <p:spPr>
          <a:xfrm flipV="1">
            <a:off x="3063565" y="4883473"/>
            <a:ext cx="3414551" cy="2032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2" name="左大括弧 41">
            <a:extLst>
              <a:ext uri="{FF2B5EF4-FFF2-40B4-BE49-F238E27FC236}">
                <a16:creationId xmlns:a16="http://schemas.microsoft.com/office/drawing/2014/main" id="{31B06184-EAF9-405F-B398-2FD13578CAD4}"/>
              </a:ext>
            </a:extLst>
          </p:cNvPr>
          <p:cNvSpPr/>
          <p:nvPr/>
        </p:nvSpPr>
        <p:spPr>
          <a:xfrm>
            <a:off x="6478116" y="4358604"/>
            <a:ext cx="166450" cy="104973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4" name="直線單箭頭接點 43">
            <a:extLst>
              <a:ext uri="{FF2B5EF4-FFF2-40B4-BE49-F238E27FC236}">
                <a16:creationId xmlns:a16="http://schemas.microsoft.com/office/drawing/2014/main" id="{956D2823-A7F1-4651-A1CF-D0224878D8A8}"/>
              </a:ext>
            </a:extLst>
          </p:cNvPr>
          <p:cNvCxnSpPr>
            <a:cxnSpLocks/>
          </p:cNvCxnSpPr>
          <p:nvPr/>
        </p:nvCxnSpPr>
        <p:spPr>
          <a:xfrm>
            <a:off x="3517048" y="5482028"/>
            <a:ext cx="3086855" cy="2327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9C140BEC-11F0-48DA-AF18-C6BF25A66B2B}"/>
              </a:ext>
            </a:extLst>
          </p:cNvPr>
          <p:cNvCxnSpPr>
            <a:cxnSpLocks/>
          </p:cNvCxnSpPr>
          <p:nvPr/>
        </p:nvCxnSpPr>
        <p:spPr>
          <a:xfrm>
            <a:off x="4144636" y="5702148"/>
            <a:ext cx="2423431" cy="22856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37546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23</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093EA3D0-187C-456F-B01E-C680470CAC44}"/>
              </a:ext>
            </a:extLst>
          </p:cNvPr>
          <p:cNvPicPr>
            <a:picLocks noChangeAspect="1"/>
          </p:cNvPicPr>
          <p:nvPr/>
        </p:nvPicPr>
        <p:blipFill>
          <a:blip r:embed="rId3"/>
          <a:stretch>
            <a:fillRect/>
          </a:stretch>
        </p:blipFill>
        <p:spPr>
          <a:xfrm>
            <a:off x="770782" y="990259"/>
            <a:ext cx="10800000" cy="4945975"/>
          </a:xfrm>
          <a:prstGeom prst="rect">
            <a:avLst/>
          </a:prstGeom>
        </p:spPr>
      </p:pic>
    </p:spTree>
    <p:extLst>
      <p:ext uri="{BB962C8B-B14F-4D97-AF65-F5344CB8AC3E}">
        <p14:creationId xmlns:p14="http://schemas.microsoft.com/office/powerpoint/2010/main" val="1154100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24</a:t>
            </a:r>
            <a:endParaRPr lang="zh-TW" altLang="en-US" dirty="0">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6E3AC04F-1E66-40C0-8E60-EF8414A2A1C0}"/>
              </a:ext>
            </a:extLst>
          </p:cNvPr>
          <p:cNvPicPr>
            <a:picLocks noChangeAspect="1"/>
          </p:cNvPicPr>
          <p:nvPr/>
        </p:nvPicPr>
        <p:blipFill>
          <a:blip r:embed="rId3"/>
          <a:stretch>
            <a:fillRect/>
          </a:stretch>
        </p:blipFill>
        <p:spPr>
          <a:xfrm>
            <a:off x="960000" y="832538"/>
            <a:ext cx="10800000" cy="5489056"/>
          </a:xfrm>
          <a:prstGeom prst="rect">
            <a:avLst/>
          </a:prstGeom>
        </p:spPr>
      </p:pic>
    </p:spTree>
    <p:extLst>
      <p:ext uri="{BB962C8B-B14F-4D97-AF65-F5344CB8AC3E}">
        <p14:creationId xmlns:p14="http://schemas.microsoft.com/office/powerpoint/2010/main" val="1187900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25</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5C0F3443-A977-4EDF-9F34-5177057EE112}"/>
              </a:ext>
            </a:extLst>
          </p:cNvPr>
          <p:cNvPicPr>
            <a:picLocks noChangeAspect="1"/>
          </p:cNvPicPr>
          <p:nvPr/>
        </p:nvPicPr>
        <p:blipFill>
          <a:blip r:embed="rId3"/>
          <a:stretch>
            <a:fillRect/>
          </a:stretch>
        </p:blipFill>
        <p:spPr>
          <a:xfrm>
            <a:off x="726041" y="911357"/>
            <a:ext cx="10800000" cy="5245178"/>
          </a:xfrm>
          <a:prstGeom prst="rect">
            <a:avLst/>
          </a:prstGeom>
        </p:spPr>
      </p:pic>
    </p:spTree>
    <p:extLst>
      <p:ext uri="{BB962C8B-B14F-4D97-AF65-F5344CB8AC3E}">
        <p14:creationId xmlns:p14="http://schemas.microsoft.com/office/powerpoint/2010/main" val="3023330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C6BB7-ADAD-B276-BA7E-8C55F3958423}"/>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D8B7EDF-2435-90A8-0F62-43C2F1496C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a:extLst>
              <a:ext uri="{FF2B5EF4-FFF2-40B4-BE49-F238E27FC236}">
                <a16:creationId xmlns:a16="http://schemas.microsoft.com/office/drawing/2014/main" id="{33D5A8D3-796E-1021-FE25-D320BC332B5A}"/>
              </a:ext>
            </a:extLst>
          </p:cNvPr>
          <p:cNvSpPr txBox="1"/>
          <p:nvPr/>
        </p:nvSpPr>
        <p:spPr>
          <a:xfrm>
            <a:off x="3815254" y="2942149"/>
            <a:ext cx="7937513" cy="1323439"/>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ED058A53-AE0B-C0B8-41C2-3502D380578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842E6986-6792-D623-A380-374333978B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A5F4C4F8-00D7-8F2E-3FEB-85C480407C0D}"/>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8A40E0D9-78D3-E1CF-2393-28F1209D010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39A7785-ED22-E903-2FCF-60E3F755CD2B}"/>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69984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2946627-9A52-D85B-2D3E-051EDDC2D5C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854728" cy="400110"/>
            <a:chOff x="568442" y="319364"/>
            <a:chExt cx="185472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B2CFD1B1-2CFC-EBDD-E3EE-08486B1473F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27</a:t>
            </a:r>
          </a:p>
        </p:txBody>
      </p:sp>
      <p:graphicFrame>
        <p:nvGraphicFramePr>
          <p:cNvPr id="3" name="物件 2">
            <a:extLst>
              <a:ext uri="{FF2B5EF4-FFF2-40B4-BE49-F238E27FC236}">
                <a16:creationId xmlns:a16="http://schemas.microsoft.com/office/drawing/2014/main" id="{B37EF726-E579-4CEF-AC32-4F392857C1EE}"/>
              </a:ext>
            </a:extLst>
          </p:cNvPr>
          <p:cNvGraphicFramePr>
            <a:graphicFrameLocks noChangeAspect="1"/>
          </p:cNvGraphicFramePr>
          <p:nvPr>
            <p:extLst>
              <p:ext uri="{D42A27DB-BD31-4B8C-83A1-F6EECF244321}">
                <p14:modId xmlns:p14="http://schemas.microsoft.com/office/powerpoint/2010/main" val="2495779706"/>
              </p:ext>
            </p:extLst>
          </p:nvPr>
        </p:nvGraphicFramePr>
        <p:xfrm>
          <a:off x="1808648" y="782240"/>
          <a:ext cx="7424252" cy="5589890"/>
        </p:xfrm>
        <a:graphic>
          <a:graphicData uri="http://schemas.openxmlformats.org/presentationml/2006/ole">
            <mc:AlternateContent xmlns:mc="http://schemas.openxmlformats.org/markup-compatibility/2006">
              <mc:Choice xmlns:v="urn:schemas-microsoft-com:vml" Requires="v">
                <p:oleObj spid="_x0000_s2054" name="Visio" r:id="rId4" imgW="9601026" imgH="7229398" progId="Visio.Drawing.15">
                  <p:embed/>
                </p:oleObj>
              </mc:Choice>
              <mc:Fallback>
                <p:oleObj name="Visio" r:id="rId4" imgW="9601026" imgH="7229398" progId="Visio.Drawing.15">
                  <p:embed/>
                  <p:pic>
                    <p:nvPicPr>
                      <p:cNvPr id="0" name=""/>
                      <p:cNvPicPr/>
                      <p:nvPr/>
                    </p:nvPicPr>
                    <p:blipFill>
                      <a:blip r:embed="rId5"/>
                      <a:stretch>
                        <a:fillRect/>
                      </a:stretch>
                    </p:blipFill>
                    <p:spPr>
                      <a:xfrm>
                        <a:off x="1808648" y="782240"/>
                        <a:ext cx="7424252" cy="5589890"/>
                      </a:xfrm>
                      <a:prstGeom prst="rect">
                        <a:avLst/>
                      </a:prstGeom>
                    </p:spPr>
                  </p:pic>
                </p:oleObj>
              </mc:Fallback>
            </mc:AlternateContent>
          </a:graphicData>
        </a:graphic>
      </p:graphicFrame>
    </p:spTree>
    <p:extLst>
      <p:ext uri="{BB962C8B-B14F-4D97-AF65-F5344CB8AC3E}">
        <p14:creationId xmlns:p14="http://schemas.microsoft.com/office/powerpoint/2010/main" val="2902645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NTT</a:t>
            </a: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0019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52461-8619-F841-49DB-BA38D2321BF7}"/>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0DBCF1DD-5A6A-76E7-D5D3-39027E842DAA}"/>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58B25285-EEEE-D68D-B72E-879EDA4AF01E}"/>
              </a:ext>
            </a:extLst>
          </p:cNvPr>
          <p:cNvGrpSpPr/>
          <p:nvPr/>
        </p:nvGrpSpPr>
        <p:grpSpPr>
          <a:xfrm>
            <a:off x="568443" y="319365"/>
            <a:ext cx="5690714" cy="400110"/>
            <a:chOff x="568442" y="319364"/>
            <a:chExt cx="5690714" cy="400111"/>
          </a:xfrm>
        </p:grpSpPr>
        <p:sp>
          <p:nvSpPr>
            <p:cNvPr id="55" name="文本框 23">
              <a:extLst>
                <a:ext uri="{FF2B5EF4-FFF2-40B4-BE49-F238E27FC236}">
                  <a16:creationId xmlns:a16="http://schemas.microsoft.com/office/drawing/2014/main" id="{D73CC946-1DEB-F737-0422-81A798BE1AA4}"/>
                </a:ext>
              </a:extLst>
            </p:cNvPr>
            <p:cNvSpPr txBox="1"/>
            <p:nvPr/>
          </p:nvSpPr>
          <p:spPr>
            <a:xfrm>
              <a:off x="665958" y="319364"/>
              <a:ext cx="559319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Polynomial Multiplication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and Linear Convolution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D8D4812-0E52-A919-FE20-8836B2D4B07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6F52F905-A2FB-FB6B-7969-1CF12C7449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29</a:t>
            </a:r>
          </a:p>
        </p:txBody>
      </p:sp>
      <p:pic>
        <p:nvPicPr>
          <p:cNvPr id="6" name="圖片 5">
            <a:extLst>
              <a:ext uri="{FF2B5EF4-FFF2-40B4-BE49-F238E27FC236}">
                <a16:creationId xmlns:a16="http://schemas.microsoft.com/office/drawing/2014/main" id="{E49BC40B-1489-7916-ADE7-853B59A37438}"/>
              </a:ext>
            </a:extLst>
          </p:cNvPr>
          <p:cNvPicPr>
            <a:picLocks noChangeAspect="1"/>
          </p:cNvPicPr>
          <p:nvPr/>
        </p:nvPicPr>
        <p:blipFill>
          <a:blip r:embed="rId3"/>
          <a:srcRect r="2792"/>
          <a:stretch/>
        </p:blipFill>
        <p:spPr>
          <a:xfrm>
            <a:off x="4794403" y="1955077"/>
            <a:ext cx="7202561" cy="3665623"/>
          </a:xfrm>
          <a:prstGeom prst="rect">
            <a:avLst/>
          </a:prstGeom>
        </p:spPr>
      </p:pic>
      <p:pic>
        <p:nvPicPr>
          <p:cNvPr id="4" name="圖片 3">
            <a:extLst>
              <a:ext uri="{FF2B5EF4-FFF2-40B4-BE49-F238E27FC236}">
                <a16:creationId xmlns:a16="http://schemas.microsoft.com/office/drawing/2014/main" id="{66132400-88EB-4E1F-FAF9-981AC4F2498D}"/>
              </a:ext>
            </a:extLst>
          </p:cNvPr>
          <p:cNvPicPr>
            <a:picLocks noChangeAspect="1"/>
          </p:cNvPicPr>
          <p:nvPr/>
        </p:nvPicPr>
        <p:blipFill>
          <a:blip r:embed="rId4"/>
          <a:stretch>
            <a:fillRect/>
          </a:stretch>
        </p:blipFill>
        <p:spPr>
          <a:xfrm>
            <a:off x="644670" y="4265563"/>
            <a:ext cx="3889079" cy="2007905"/>
          </a:xfrm>
          <a:prstGeom prst="rect">
            <a:avLst/>
          </a:prstGeom>
        </p:spPr>
      </p:pic>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223F46A2-6817-ADC9-E9E1-72E79FCAA3D7}"/>
                  </a:ext>
                </a:extLst>
              </p:cNvPr>
              <p:cNvSpPr txBox="1"/>
              <p:nvPr/>
            </p:nvSpPr>
            <p:spPr>
              <a:xfrm>
                <a:off x="665959" y="3586600"/>
                <a:ext cx="5180605" cy="400110"/>
              </a:xfrm>
              <a:prstGeom prst="rect">
                <a:avLst/>
              </a:prstGeom>
              <a:noFill/>
            </p:spPr>
            <p:txBody>
              <a:bodyPr wrap="square" rtlCol="0">
                <a:spAutoFit/>
              </a:bodyPr>
              <a:lstStyle/>
              <a:p>
                <a14:m>
                  <m:oMath xmlns:m="http://schemas.openxmlformats.org/officeDocument/2006/math">
                    <m:r>
                      <a:rPr lang="en-US" altLang="zh-TW" sz="2000" i="1" dirty="0" smtClean="0">
                        <a:latin typeface="Cambria Math" panose="02040503050406030204" pitchFamily="18" charset="0"/>
                      </a:rPr>
                      <m:t>𝐺</m:t>
                    </m:r>
                    <m:r>
                      <a:rPr lang="en-US" altLang="zh-TW" sz="2000" i="1" dirty="0" smtClean="0">
                        <a:latin typeface="Cambria Math" panose="02040503050406030204" pitchFamily="18" charset="0"/>
                      </a:rPr>
                      <m:t>(</m:t>
                    </m:r>
                    <m:r>
                      <a:rPr lang="en-US" altLang="zh-TW" sz="2000" i="1" dirty="0" smtClean="0">
                        <a:latin typeface="Cambria Math" panose="02040503050406030204" pitchFamily="18" charset="0"/>
                      </a:rPr>
                      <m:t>𝑥</m:t>
                    </m:r>
                    <m:r>
                      <a:rPr lang="en-US" altLang="zh-TW" sz="2000" i="1" dirty="0" smtClean="0">
                        <a:latin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TW" sz="2000" i="1" dirty="0" smtClean="0">
                        <a:latin typeface="Cambria Math" panose="02040503050406030204" pitchFamily="18" charset="0"/>
                      </a:rPr>
                      <m:t>𝐻</m:t>
                    </m:r>
                    <m:r>
                      <a:rPr lang="en-US" altLang="zh-TW" sz="2000" i="1" dirty="0" smtClean="0">
                        <a:latin typeface="Cambria Math" panose="02040503050406030204" pitchFamily="18" charset="0"/>
                      </a:rPr>
                      <m:t>(</m:t>
                    </m:r>
                    <m:r>
                      <a:rPr lang="en-US" altLang="zh-TW" sz="2000" i="1" dirty="0" smtClean="0">
                        <a:latin typeface="Cambria Math" panose="02040503050406030204" pitchFamily="18" charset="0"/>
                      </a:rPr>
                      <m:t>𝑥</m:t>
                    </m:r>
                    <m:r>
                      <a:rPr lang="en-US" altLang="zh-TW" sz="2000" i="1" dirty="0" smtClean="0">
                        <a:latin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are defined in </a:t>
                </a:r>
                <a14:m>
                  <m:oMath xmlns:m="http://schemas.openxmlformats.org/officeDocument/2006/math">
                    <m:sSub>
                      <m:sSubPr>
                        <m:ctrlPr>
                          <a:rPr lang="en-US" altLang="zh-TW" sz="2000" i="1" dirty="0" smtClean="0">
                            <a:latin typeface="Cambria Math" panose="02040503050406030204" pitchFamily="18" charset="0"/>
                          </a:rPr>
                        </m:ctrlPr>
                      </m:sSubPr>
                      <m:e>
                        <m:r>
                          <a:rPr lang="en-US" altLang="zh-TW" sz="2000" b="0" i="1" dirty="0" smtClean="0">
                            <a:latin typeface="Cambria Math" panose="02040503050406030204" pitchFamily="18" charset="0"/>
                          </a:rPr>
                          <m:t>𝑍</m:t>
                        </m:r>
                      </m:e>
                      <m:sub>
                        <m:r>
                          <a:rPr lang="en-US" altLang="zh-TW" sz="2000" b="0" i="1" dirty="0" smtClean="0">
                            <a:latin typeface="Cambria Math" panose="02040503050406030204" pitchFamily="18" charset="0"/>
                          </a:rPr>
                          <m:t>7681</m:t>
                        </m:r>
                      </m:sub>
                    </m:sSub>
                    <m:d>
                      <m:dPr>
                        <m:begChr m:val="["/>
                        <m:endChr m:val="]"/>
                        <m:ctrlPr>
                          <a:rPr lang="en-US" altLang="zh-TW" sz="2000" b="0" i="1" dirty="0" smtClean="0">
                            <a:latin typeface="Cambria Math" panose="02040503050406030204" pitchFamily="18" charset="0"/>
                          </a:rPr>
                        </m:ctrlPr>
                      </m:dPr>
                      <m:e>
                        <m:r>
                          <a:rPr lang="en-US" altLang="zh-TW" sz="2000" b="0" i="1" dirty="0" smtClean="0">
                            <a:latin typeface="Cambria Math" panose="02040503050406030204" pitchFamily="18" charset="0"/>
                          </a:rPr>
                          <m:t>4</m:t>
                        </m:r>
                      </m:e>
                    </m:d>
                    <m:r>
                      <a:rPr lang="en-US" altLang="zh-TW" sz="2000" b="0" i="1" dirty="0" smtClean="0">
                        <a:latin typeface="Cambria Math" panose="02040503050406030204" pitchFamily="18" charset="0"/>
                      </a:rPr>
                      <m:t>/</m:t>
                    </m:r>
                    <m:sSup>
                      <m:sSupPr>
                        <m:ctrlPr>
                          <a:rPr lang="en-US" altLang="zh-TW" sz="2000" b="0" i="1" dirty="0" smtClean="0">
                            <a:latin typeface="Cambria Math" panose="02040503050406030204" pitchFamily="18" charset="0"/>
                          </a:rPr>
                        </m:ctrlPr>
                      </m:sSupPr>
                      <m:e>
                        <m:r>
                          <a:rPr lang="en-US" altLang="zh-TW" sz="2000" b="0" i="1" dirty="0" smtClean="0">
                            <a:latin typeface="Cambria Math" panose="02040503050406030204" pitchFamily="18" charset="0"/>
                          </a:rPr>
                          <m:t>𝑥</m:t>
                        </m:r>
                      </m:e>
                      <m:sup>
                        <m:r>
                          <a:rPr lang="en-US" altLang="zh-TW" sz="2000" b="0" i="1" dirty="0" smtClean="0">
                            <a:latin typeface="Cambria Math" panose="02040503050406030204" pitchFamily="18" charset="0"/>
                          </a:rPr>
                          <m:t>4</m:t>
                        </m:r>
                      </m:sup>
                    </m:sSup>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1</m:t>
                    </m:r>
                  </m:oMath>
                </a14:m>
                <a:endParaRPr lang="zh-TW" altLang="en-US" sz="2000" dirty="0">
                  <a:latin typeface="Times New Roman" panose="02020603050405020304" pitchFamily="18" charset="0"/>
                  <a:cs typeface="Times New Roman" panose="02020603050405020304" pitchFamily="18" charset="0"/>
                </a:endParaRPr>
              </a:p>
            </p:txBody>
          </p:sp>
        </mc:Choice>
        <mc:Fallback xmlns="">
          <p:sp>
            <p:nvSpPr>
              <p:cNvPr id="12" name="文字方塊 11">
                <a:extLst>
                  <a:ext uri="{FF2B5EF4-FFF2-40B4-BE49-F238E27FC236}">
                    <a16:creationId xmlns:a16="http://schemas.microsoft.com/office/drawing/2014/main" id="{223F46A2-6817-ADC9-E9E1-72E79FCAA3D7}"/>
                  </a:ext>
                </a:extLst>
              </p:cNvPr>
              <p:cNvSpPr txBox="1">
                <a:spLocks noRot="1" noChangeAspect="1" noMove="1" noResize="1" noEditPoints="1" noAdjustHandles="1" noChangeArrowheads="1" noChangeShapeType="1" noTextEdit="1"/>
              </p:cNvSpPr>
              <p:nvPr/>
            </p:nvSpPr>
            <p:spPr>
              <a:xfrm>
                <a:off x="665959" y="3586600"/>
                <a:ext cx="5180605" cy="400110"/>
              </a:xfrm>
              <a:prstGeom prst="rect">
                <a:avLst/>
              </a:prstGeom>
              <a:blipFill>
                <a:blip r:embed="rId5"/>
                <a:stretch>
                  <a:fillRect t="-7576" b="-25758"/>
                </a:stretch>
              </a:blipFill>
            </p:spPr>
            <p:txBody>
              <a:bodyPr/>
              <a:lstStyle/>
              <a:p>
                <a:r>
                  <a:rPr lang="zh-TW" altLang="en-US">
                    <a:noFill/>
                  </a:rPr>
                  <a:t> </a:t>
                </a:r>
              </a:p>
            </p:txBody>
          </p:sp>
        </mc:Fallback>
      </mc:AlternateContent>
      <p:pic>
        <p:nvPicPr>
          <p:cNvPr id="14" name="圖片 13">
            <a:extLst>
              <a:ext uri="{FF2B5EF4-FFF2-40B4-BE49-F238E27FC236}">
                <a16:creationId xmlns:a16="http://schemas.microsoft.com/office/drawing/2014/main" id="{3C399BB4-485B-1A5A-4B8D-B68655CE0C4E}"/>
              </a:ext>
            </a:extLst>
          </p:cNvPr>
          <p:cNvPicPr>
            <a:picLocks noChangeAspect="1"/>
          </p:cNvPicPr>
          <p:nvPr/>
        </p:nvPicPr>
        <p:blipFill>
          <a:blip r:embed="rId6"/>
          <a:srcRect t="20611"/>
          <a:stretch/>
        </p:blipFill>
        <p:spPr>
          <a:xfrm>
            <a:off x="538634" y="1148355"/>
            <a:ext cx="4060733" cy="876612"/>
          </a:xfrm>
          <a:prstGeom prst="rect">
            <a:avLst/>
          </a:prstGeom>
        </p:spPr>
      </p:pic>
      <p:pic>
        <p:nvPicPr>
          <p:cNvPr id="16" name="圖片 15">
            <a:extLst>
              <a:ext uri="{FF2B5EF4-FFF2-40B4-BE49-F238E27FC236}">
                <a16:creationId xmlns:a16="http://schemas.microsoft.com/office/drawing/2014/main" id="{1FFAE56E-D8F6-4C7E-E184-CFF1788357EF}"/>
              </a:ext>
            </a:extLst>
          </p:cNvPr>
          <p:cNvPicPr>
            <a:picLocks noChangeAspect="1"/>
          </p:cNvPicPr>
          <p:nvPr/>
        </p:nvPicPr>
        <p:blipFill>
          <a:blip r:embed="rId7"/>
          <a:srcRect t="20434"/>
          <a:stretch/>
        </p:blipFill>
        <p:spPr>
          <a:xfrm>
            <a:off x="568442" y="1982272"/>
            <a:ext cx="4338095" cy="953359"/>
          </a:xfrm>
          <a:prstGeom prst="rect">
            <a:avLst/>
          </a:prstGeom>
        </p:spPr>
      </p:pic>
      <p:pic>
        <p:nvPicPr>
          <p:cNvPr id="19" name="圖片 18">
            <a:extLst>
              <a:ext uri="{FF2B5EF4-FFF2-40B4-BE49-F238E27FC236}">
                <a16:creationId xmlns:a16="http://schemas.microsoft.com/office/drawing/2014/main" id="{7F3660CA-348A-B65B-97B7-951B35DFCCA4}"/>
              </a:ext>
            </a:extLst>
          </p:cNvPr>
          <p:cNvPicPr>
            <a:picLocks noChangeAspect="1"/>
          </p:cNvPicPr>
          <p:nvPr/>
        </p:nvPicPr>
        <p:blipFill>
          <a:blip r:embed="rId8"/>
          <a:stretch>
            <a:fillRect/>
          </a:stretch>
        </p:blipFill>
        <p:spPr>
          <a:xfrm>
            <a:off x="621103" y="2863808"/>
            <a:ext cx="3889079" cy="544366"/>
          </a:xfrm>
          <a:prstGeom prst="rect">
            <a:avLst/>
          </a:prstGeom>
        </p:spPr>
      </p:pic>
    </p:spTree>
    <p:extLst>
      <p:ext uri="{BB962C8B-B14F-4D97-AF65-F5344CB8AC3E}">
        <p14:creationId xmlns:p14="http://schemas.microsoft.com/office/powerpoint/2010/main" val="1090739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226235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3F135-979C-0944-AECB-9B5D40A962EC}"/>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E2926601-9E58-C5B4-F54D-C42CCF8A740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07A55654-3F19-A47C-1350-E9BFB1FD41D4}"/>
              </a:ext>
            </a:extLst>
          </p:cNvPr>
          <p:cNvGrpSpPr/>
          <p:nvPr/>
        </p:nvGrpSpPr>
        <p:grpSpPr>
          <a:xfrm>
            <a:off x="568443" y="319365"/>
            <a:ext cx="8996106" cy="461665"/>
            <a:chOff x="568442" y="319364"/>
            <a:chExt cx="8996106" cy="461666"/>
          </a:xfrm>
        </p:grpSpPr>
        <p:sp>
          <p:nvSpPr>
            <p:cNvPr id="55" name="文本框 23">
              <a:extLst>
                <a:ext uri="{FF2B5EF4-FFF2-40B4-BE49-F238E27FC236}">
                  <a16:creationId xmlns:a16="http://schemas.microsoft.com/office/drawing/2014/main" id="{42568B99-44F3-2510-0129-38A18D2E806C}"/>
                </a:ext>
              </a:extLst>
            </p:cNvPr>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12DD893-E766-E144-1AE7-60DB20DCC08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ED37C70-E979-35CF-4EB3-67F08C1D67B5}"/>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30</a:t>
            </a:r>
          </a:p>
        </p:txBody>
      </p:sp>
      <p:pic>
        <p:nvPicPr>
          <p:cNvPr id="5" name="圖片 4">
            <a:extLst>
              <a:ext uri="{FF2B5EF4-FFF2-40B4-BE49-F238E27FC236}">
                <a16:creationId xmlns:a16="http://schemas.microsoft.com/office/drawing/2014/main" id="{FE37DB5A-6E32-643C-53EE-C25228CD6C59}"/>
              </a:ext>
            </a:extLst>
          </p:cNvPr>
          <p:cNvPicPr>
            <a:picLocks noChangeAspect="1"/>
          </p:cNvPicPr>
          <p:nvPr/>
        </p:nvPicPr>
        <p:blipFill>
          <a:blip r:embed="rId3"/>
          <a:stretch>
            <a:fillRect/>
          </a:stretch>
        </p:blipFill>
        <p:spPr>
          <a:xfrm>
            <a:off x="1342595" y="1433011"/>
            <a:ext cx="8487960" cy="4191585"/>
          </a:xfrm>
          <a:prstGeom prst="rect">
            <a:avLst/>
          </a:prstGeom>
        </p:spPr>
      </p:pic>
    </p:spTree>
    <p:extLst>
      <p:ext uri="{BB962C8B-B14F-4D97-AF65-F5344CB8AC3E}">
        <p14:creationId xmlns:p14="http://schemas.microsoft.com/office/powerpoint/2010/main" val="2655691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D0653-90A5-98C1-0670-50D5162B3348}"/>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C4E73384-6F04-9354-A1AC-AC483E0F166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04C148F6-9A12-1332-714B-85ED00657620}"/>
              </a:ext>
            </a:extLst>
          </p:cNvPr>
          <p:cNvGrpSpPr/>
          <p:nvPr/>
        </p:nvGrpSpPr>
        <p:grpSpPr>
          <a:xfrm>
            <a:off x="568443" y="319365"/>
            <a:ext cx="3324681" cy="400110"/>
            <a:chOff x="568442" y="319364"/>
            <a:chExt cx="3324681" cy="400111"/>
          </a:xfrm>
        </p:grpSpPr>
        <p:sp>
          <p:nvSpPr>
            <p:cNvPr id="55" name="文本框 23">
              <a:extLst>
                <a:ext uri="{FF2B5EF4-FFF2-40B4-BE49-F238E27FC236}">
                  <a16:creationId xmlns:a16="http://schemas.microsoft.com/office/drawing/2014/main" id="{1ADB2C57-3BF0-F40D-9E96-87C3F56415EB}"/>
                </a:ext>
              </a:extLst>
            </p:cNvPr>
            <p:cNvSpPr txBox="1"/>
            <p:nvPr/>
          </p:nvSpPr>
          <p:spPr>
            <a:xfrm>
              <a:off x="665958" y="319364"/>
              <a:ext cx="322716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Primitive 2n-th Root of Unity</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0396653-EE63-780F-E26D-F218846CF48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A0C1ED2B-F56A-08A9-1545-6E25F8D2789C}"/>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31</a:t>
            </a:r>
          </a:p>
        </p:txBody>
      </p:sp>
      <p:pic>
        <p:nvPicPr>
          <p:cNvPr id="6" name="圖片 5">
            <a:extLst>
              <a:ext uri="{FF2B5EF4-FFF2-40B4-BE49-F238E27FC236}">
                <a16:creationId xmlns:a16="http://schemas.microsoft.com/office/drawing/2014/main" id="{8C025C18-B85E-6730-41A0-BB57F6DC26E1}"/>
              </a:ext>
            </a:extLst>
          </p:cNvPr>
          <p:cNvPicPr>
            <a:picLocks noChangeAspect="1"/>
          </p:cNvPicPr>
          <p:nvPr/>
        </p:nvPicPr>
        <p:blipFill>
          <a:blip r:embed="rId3"/>
          <a:stretch>
            <a:fillRect/>
          </a:stretch>
        </p:blipFill>
        <p:spPr>
          <a:xfrm>
            <a:off x="925553" y="931344"/>
            <a:ext cx="9360000" cy="2911745"/>
          </a:xfrm>
          <a:prstGeom prst="rect">
            <a:avLst/>
          </a:prstGeom>
        </p:spPr>
      </p:pic>
      <p:pic>
        <p:nvPicPr>
          <p:cNvPr id="10" name="圖片 9">
            <a:extLst>
              <a:ext uri="{FF2B5EF4-FFF2-40B4-BE49-F238E27FC236}">
                <a16:creationId xmlns:a16="http://schemas.microsoft.com/office/drawing/2014/main" id="{4601B260-676B-C871-6293-8947E5898C9A}"/>
              </a:ext>
            </a:extLst>
          </p:cNvPr>
          <p:cNvPicPr>
            <a:picLocks noChangeAspect="1"/>
          </p:cNvPicPr>
          <p:nvPr/>
        </p:nvPicPr>
        <p:blipFill>
          <a:blip r:embed="rId4"/>
          <a:stretch>
            <a:fillRect/>
          </a:stretch>
        </p:blipFill>
        <p:spPr>
          <a:xfrm>
            <a:off x="925553" y="3977999"/>
            <a:ext cx="9360000" cy="2510669"/>
          </a:xfrm>
          <a:prstGeom prst="rect">
            <a:avLst/>
          </a:prstGeom>
        </p:spPr>
      </p:pic>
    </p:spTree>
    <p:extLst>
      <p:ext uri="{BB962C8B-B14F-4D97-AF65-F5344CB8AC3E}">
        <p14:creationId xmlns:p14="http://schemas.microsoft.com/office/powerpoint/2010/main" val="815133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C7B06-DDAB-85F5-FACD-EB2D56952DEA}"/>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835FB925-7805-E164-B858-B8D861DAE4D6}"/>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1F87A2A7-5F21-8D32-1426-E95545F21A0E}"/>
              </a:ext>
            </a:extLst>
          </p:cNvPr>
          <p:cNvGrpSpPr/>
          <p:nvPr/>
        </p:nvGrpSpPr>
        <p:grpSpPr>
          <a:xfrm>
            <a:off x="568443" y="319365"/>
            <a:ext cx="5596009" cy="400110"/>
            <a:chOff x="568442" y="319364"/>
            <a:chExt cx="5596009" cy="400111"/>
          </a:xfrm>
        </p:grpSpPr>
        <p:sp>
          <p:nvSpPr>
            <p:cNvPr id="55" name="文本框 23">
              <a:extLst>
                <a:ext uri="{FF2B5EF4-FFF2-40B4-BE49-F238E27FC236}">
                  <a16:creationId xmlns:a16="http://schemas.microsoft.com/office/drawing/2014/main" id="{EA444670-4C7E-94F8-03F7-D6896060ACA7}"/>
                </a:ext>
              </a:extLst>
            </p:cNvPr>
            <p:cNvSpPr txBox="1"/>
            <p:nvPr/>
          </p:nvSpPr>
          <p:spPr>
            <a:xfrm>
              <a:off x="665958" y="319364"/>
              <a:ext cx="549849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Based Negative-Wrapped Convolution - 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597B07F5-E2D0-BE07-142B-DDEA51E215D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79E33DDC-BABA-E2CC-8920-31DE7CE3FC96}"/>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32</a:t>
            </a:r>
          </a:p>
        </p:txBody>
      </p:sp>
      <p:pic>
        <p:nvPicPr>
          <p:cNvPr id="7" name="圖片 6">
            <a:extLst>
              <a:ext uri="{FF2B5EF4-FFF2-40B4-BE49-F238E27FC236}">
                <a16:creationId xmlns:a16="http://schemas.microsoft.com/office/drawing/2014/main" id="{B7920E92-0276-6C90-221B-B2C6CD0C93FD}"/>
              </a:ext>
            </a:extLst>
          </p:cNvPr>
          <p:cNvPicPr>
            <a:picLocks noChangeAspect="1"/>
          </p:cNvPicPr>
          <p:nvPr/>
        </p:nvPicPr>
        <p:blipFill>
          <a:blip r:embed="rId3"/>
          <a:stretch>
            <a:fillRect/>
          </a:stretch>
        </p:blipFill>
        <p:spPr>
          <a:xfrm>
            <a:off x="661830" y="1548983"/>
            <a:ext cx="7200000" cy="413854"/>
          </a:xfrm>
          <a:prstGeom prst="rect">
            <a:avLst/>
          </a:prstGeom>
        </p:spPr>
      </p:pic>
      <p:pic>
        <p:nvPicPr>
          <p:cNvPr id="9" name="圖片 8">
            <a:extLst>
              <a:ext uri="{FF2B5EF4-FFF2-40B4-BE49-F238E27FC236}">
                <a16:creationId xmlns:a16="http://schemas.microsoft.com/office/drawing/2014/main" id="{F718DB34-C4A7-1998-24C4-83265C6D6AC0}"/>
              </a:ext>
            </a:extLst>
          </p:cNvPr>
          <p:cNvPicPr>
            <a:picLocks noChangeAspect="1"/>
          </p:cNvPicPr>
          <p:nvPr/>
        </p:nvPicPr>
        <p:blipFill>
          <a:blip r:embed="rId4"/>
          <a:srcRect b="56181"/>
          <a:stretch/>
        </p:blipFill>
        <p:spPr>
          <a:xfrm>
            <a:off x="568442" y="1978327"/>
            <a:ext cx="5683755" cy="1378439"/>
          </a:xfrm>
          <a:prstGeom prst="rect">
            <a:avLst/>
          </a:prstGeom>
        </p:spPr>
      </p:pic>
      <p:pic>
        <p:nvPicPr>
          <p:cNvPr id="11" name="圖片 10">
            <a:extLst>
              <a:ext uri="{FF2B5EF4-FFF2-40B4-BE49-F238E27FC236}">
                <a16:creationId xmlns:a16="http://schemas.microsoft.com/office/drawing/2014/main" id="{14F508B5-D248-4879-DC20-CBCAF17D0818}"/>
              </a:ext>
            </a:extLst>
          </p:cNvPr>
          <p:cNvPicPr>
            <a:picLocks noChangeAspect="1"/>
          </p:cNvPicPr>
          <p:nvPr/>
        </p:nvPicPr>
        <p:blipFill>
          <a:blip r:embed="rId5"/>
          <a:stretch>
            <a:fillRect/>
          </a:stretch>
        </p:blipFill>
        <p:spPr>
          <a:xfrm>
            <a:off x="6390189" y="2008997"/>
            <a:ext cx="4238012" cy="2840005"/>
          </a:xfrm>
          <a:prstGeom prst="rect">
            <a:avLst/>
          </a:prstGeom>
        </p:spPr>
      </p:pic>
      <p:pic>
        <p:nvPicPr>
          <p:cNvPr id="13" name="圖片 12">
            <a:extLst>
              <a:ext uri="{FF2B5EF4-FFF2-40B4-BE49-F238E27FC236}">
                <a16:creationId xmlns:a16="http://schemas.microsoft.com/office/drawing/2014/main" id="{54522F25-93EA-5C80-C0EF-42E3494F7838}"/>
              </a:ext>
            </a:extLst>
          </p:cNvPr>
          <p:cNvPicPr>
            <a:picLocks noChangeAspect="1"/>
          </p:cNvPicPr>
          <p:nvPr/>
        </p:nvPicPr>
        <p:blipFill>
          <a:blip r:embed="rId6"/>
          <a:srcRect t="13426"/>
          <a:stretch/>
        </p:blipFill>
        <p:spPr>
          <a:xfrm>
            <a:off x="529213" y="5099376"/>
            <a:ext cx="7200000" cy="303969"/>
          </a:xfrm>
          <a:prstGeom prst="rect">
            <a:avLst/>
          </a:prstGeom>
        </p:spPr>
      </p:pic>
      <p:pic>
        <p:nvPicPr>
          <p:cNvPr id="14" name="圖片 13">
            <a:extLst>
              <a:ext uri="{FF2B5EF4-FFF2-40B4-BE49-F238E27FC236}">
                <a16:creationId xmlns:a16="http://schemas.microsoft.com/office/drawing/2014/main" id="{2CE409F2-7F11-7D67-5BCC-DB74766CF875}"/>
              </a:ext>
            </a:extLst>
          </p:cNvPr>
          <p:cNvPicPr>
            <a:picLocks noChangeAspect="1"/>
          </p:cNvPicPr>
          <p:nvPr/>
        </p:nvPicPr>
        <p:blipFill>
          <a:blip r:embed="rId7"/>
          <a:stretch>
            <a:fillRect/>
          </a:stretch>
        </p:blipFill>
        <p:spPr>
          <a:xfrm>
            <a:off x="529213" y="5434016"/>
            <a:ext cx="4404498" cy="1400274"/>
          </a:xfrm>
          <a:prstGeom prst="rect">
            <a:avLst/>
          </a:prstGeom>
        </p:spPr>
      </p:pic>
      <p:pic>
        <p:nvPicPr>
          <p:cNvPr id="16" name="圖片 15">
            <a:extLst>
              <a:ext uri="{FF2B5EF4-FFF2-40B4-BE49-F238E27FC236}">
                <a16:creationId xmlns:a16="http://schemas.microsoft.com/office/drawing/2014/main" id="{DB0F23D2-E5B7-3623-B100-C233EB1B67D0}"/>
              </a:ext>
            </a:extLst>
          </p:cNvPr>
          <p:cNvPicPr>
            <a:picLocks noChangeAspect="1"/>
          </p:cNvPicPr>
          <p:nvPr/>
        </p:nvPicPr>
        <p:blipFill>
          <a:blip r:embed="rId8"/>
          <a:srcRect t="21955"/>
          <a:stretch/>
        </p:blipFill>
        <p:spPr>
          <a:xfrm>
            <a:off x="529213" y="740093"/>
            <a:ext cx="3685948" cy="912430"/>
          </a:xfrm>
          <a:prstGeom prst="rect">
            <a:avLst/>
          </a:prstGeom>
        </p:spPr>
      </p:pic>
      <p:pic>
        <p:nvPicPr>
          <p:cNvPr id="17" name="圖片 16">
            <a:extLst>
              <a:ext uri="{FF2B5EF4-FFF2-40B4-BE49-F238E27FC236}">
                <a16:creationId xmlns:a16="http://schemas.microsoft.com/office/drawing/2014/main" id="{D3BDC99A-9A26-B85E-616D-32F2FBE64DA2}"/>
              </a:ext>
            </a:extLst>
          </p:cNvPr>
          <p:cNvPicPr>
            <a:picLocks noChangeAspect="1"/>
          </p:cNvPicPr>
          <p:nvPr/>
        </p:nvPicPr>
        <p:blipFill>
          <a:blip r:embed="rId4"/>
          <a:srcRect t="56181"/>
          <a:stretch/>
        </p:blipFill>
        <p:spPr>
          <a:xfrm>
            <a:off x="412245" y="3470563"/>
            <a:ext cx="5683755" cy="1378439"/>
          </a:xfrm>
          <a:prstGeom prst="rect">
            <a:avLst/>
          </a:prstGeom>
        </p:spPr>
      </p:pic>
    </p:spTree>
    <p:extLst>
      <p:ext uri="{BB962C8B-B14F-4D97-AF65-F5344CB8AC3E}">
        <p14:creationId xmlns:p14="http://schemas.microsoft.com/office/powerpoint/2010/main" val="459754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7C765-6908-CF2F-495C-EF15B076B4FD}"/>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B2103377-FBBA-AD70-9266-831A2992777A}"/>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AA5EE499-F532-6131-A1CF-84B3E0F49637}"/>
              </a:ext>
            </a:extLst>
          </p:cNvPr>
          <p:cNvGrpSpPr/>
          <p:nvPr/>
        </p:nvGrpSpPr>
        <p:grpSpPr>
          <a:xfrm>
            <a:off x="568443" y="319365"/>
            <a:ext cx="5680968" cy="400110"/>
            <a:chOff x="568442" y="319364"/>
            <a:chExt cx="5680968" cy="400111"/>
          </a:xfrm>
        </p:grpSpPr>
        <p:sp>
          <p:nvSpPr>
            <p:cNvPr id="55" name="文本框 23">
              <a:extLst>
                <a:ext uri="{FF2B5EF4-FFF2-40B4-BE49-F238E27FC236}">
                  <a16:creationId xmlns:a16="http://schemas.microsoft.com/office/drawing/2014/main" id="{74C445D0-90D4-F8F0-6FA8-1AD3AFE865A1}"/>
                </a:ext>
              </a:extLst>
            </p:cNvPr>
            <p:cNvSpPr txBox="1"/>
            <p:nvPr/>
          </p:nvSpPr>
          <p:spPr>
            <a:xfrm>
              <a:off x="665958" y="319364"/>
              <a:ext cx="558345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Based Negative-Wrapped Convolution - 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713949C-E155-4091-F9C8-FF910FBEF08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A44D8DAD-1A59-DB2E-780B-9830EA0D2AEB}"/>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33</a:t>
            </a:r>
          </a:p>
        </p:txBody>
      </p:sp>
      <p:pic>
        <p:nvPicPr>
          <p:cNvPr id="10" name="圖片 9">
            <a:extLst>
              <a:ext uri="{FF2B5EF4-FFF2-40B4-BE49-F238E27FC236}">
                <a16:creationId xmlns:a16="http://schemas.microsoft.com/office/drawing/2014/main" id="{9BE7A0BF-A781-10C5-6DFA-D255A491355B}"/>
              </a:ext>
            </a:extLst>
          </p:cNvPr>
          <p:cNvPicPr>
            <a:picLocks noChangeAspect="1"/>
          </p:cNvPicPr>
          <p:nvPr/>
        </p:nvPicPr>
        <p:blipFill>
          <a:blip r:embed="rId3"/>
          <a:stretch>
            <a:fillRect/>
          </a:stretch>
        </p:blipFill>
        <p:spPr>
          <a:xfrm>
            <a:off x="568442" y="1967062"/>
            <a:ext cx="8706430" cy="360224"/>
          </a:xfrm>
          <a:prstGeom prst="rect">
            <a:avLst/>
          </a:prstGeom>
        </p:spPr>
      </p:pic>
      <p:pic>
        <p:nvPicPr>
          <p:cNvPr id="14" name="圖片 13">
            <a:extLst>
              <a:ext uri="{FF2B5EF4-FFF2-40B4-BE49-F238E27FC236}">
                <a16:creationId xmlns:a16="http://schemas.microsoft.com/office/drawing/2014/main" id="{F1C8A91C-8F26-AE75-F0CF-366D58CD1D43}"/>
              </a:ext>
            </a:extLst>
          </p:cNvPr>
          <p:cNvPicPr>
            <a:picLocks noChangeAspect="1"/>
          </p:cNvPicPr>
          <p:nvPr/>
        </p:nvPicPr>
        <p:blipFill>
          <a:blip r:embed="rId4"/>
          <a:stretch>
            <a:fillRect/>
          </a:stretch>
        </p:blipFill>
        <p:spPr>
          <a:xfrm>
            <a:off x="415403" y="2422050"/>
            <a:ext cx="5069861" cy="3572248"/>
          </a:xfrm>
          <a:prstGeom prst="rect">
            <a:avLst/>
          </a:prstGeom>
        </p:spPr>
      </p:pic>
      <p:pic>
        <p:nvPicPr>
          <p:cNvPr id="16" name="圖片 15">
            <a:extLst>
              <a:ext uri="{FF2B5EF4-FFF2-40B4-BE49-F238E27FC236}">
                <a16:creationId xmlns:a16="http://schemas.microsoft.com/office/drawing/2014/main" id="{B9864359-7AA4-FCED-555B-2C2A3081F1DA}"/>
              </a:ext>
            </a:extLst>
          </p:cNvPr>
          <p:cNvPicPr>
            <a:picLocks noChangeAspect="1"/>
          </p:cNvPicPr>
          <p:nvPr/>
        </p:nvPicPr>
        <p:blipFill>
          <a:blip r:embed="rId5"/>
          <a:stretch>
            <a:fillRect/>
          </a:stretch>
        </p:blipFill>
        <p:spPr>
          <a:xfrm>
            <a:off x="5900667" y="2422049"/>
            <a:ext cx="5356040" cy="1522592"/>
          </a:xfrm>
          <a:prstGeom prst="rect">
            <a:avLst/>
          </a:prstGeom>
        </p:spPr>
      </p:pic>
      <p:pic>
        <p:nvPicPr>
          <p:cNvPr id="18" name="圖片 17">
            <a:extLst>
              <a:ext uri="{FF2B5EF4-FFF2-40B4-BE49-F238E27FC236}">
                <a16:creationId xmlns:a16="http://schemas.microsoft.com/office/drawing/2014/main" id="{6820ED3C-16D8-5D9E-A730-DB3F0DCAA075}"/>
              </a:ext>
            </a:extLst>
          </p:cNvPr>
          <p:cNvPicPr>
            <a:picLocks noChangeAspect="1"/>
          </p:cNvPicPr>
          <p:nvPr/>
        </p:nvPicPr>
        <p:blipFill>
          <a:blip r:embed="rId6"/>
          <a:stretch>
            <a:fillRect/>
          </a:stretch>
        </p:blipFill>
        <p:spPr>
          <a:xfrm>
            <a:off x="6096000" y="4495957"/>
            <a:ext cx="5069861" cy="1326397"/>
          </a:xfrm>
          <a:prstGeom prst="rect">
            <a:avLst/>
          </a:prstGeom>
        </p:spPr>
      </p:pic>
      <p:pic>
        <p:nvPicPr>
          <p:cNvPr id="20" name="圖片 19">
            <a:extLst>
              <a:ext uri="{FF2B5EF4-FFF2-40B4-BE49-F238E27FC236}">
                <a16:creationId xmlns:a16="http://schemas.microsoft.com/office/drawing/2014/main" id="{4CCC5344-85E9-2B01-1251-C20E47546EF7}"/>
              </a:ext>
            </a:extLst>
          </p:cNvPr>
          <p:cNvPicPr>
            <a:picLocks noChangeAspect="1"/>
          </p:cNvPicPr>
          <p:nvPr/>
        </p:nvPicPr>
        <p:blipFill>
          <a:blip r:embed="rId7"/>
          <a:stretch>
            <a:fillRect/>
          </a:stretch>
        </p:blipFill>
        <p:spPr>
          <a:xfrm>
            <a:off x="356620" y="778065"/>
            <a:ext cx="4541661" cy="1035232"/>
          </a:xfrm>
          <a:prstGeom prst="rect">
            <a:avLst/>
          </a:prstGeom>
        </p:spPr>
      </p:pic>
      <p:pic>
        <p:nvPicPr>
          <p:cNvPr id="4" name="圖片 3">
            <a:extLst>
              <a:ext uri="{FF2B5EF4-FFF2-40B4-BE49-F238E27FC236}">
                <a16:creationId xmlns:a16="http://schemas.microsoft.com/office/drawing/2014/main" id="{2B930373-9931-C2F9-6CFE-2CE77ABEA271}"/>
              </a:ext>
            </a:extLst>
          </p:cNvPr>
          <p:cNvPicPr>
            <a:picLocks noChangeAspect="1"/>
          </p:cNvPicPr>
          <p:nvPr/>
        </p:nvPicPr>
        <p:blipFill>
          <a:blip r:embed="rId8"/>
          <a:stretch>
            <a:fillRect/>
          </a:stretch>
        </p:blipFill>
        <p:spPr>
          <a:xfrm>
            <a:off x="9133279" y="1054626"/>
            <a:ext cx="1656641" cy="361120"/>
          </a:xfrm>
          <a:prstGeom prst="rect">
            <a:avLst/>
          </a:prstGeom>
        </p:spPr>
      </p:pic>
      <p:sp>
        <p:nvSpPr>
          <p:cNvPr id="6" name="文字方塊 5">
            <a:extLst>
              <a:ext uri="{FF2B5EF4-FFF2-40B4-BE49-F238E27FC236}">
                <a16:creationId xmlns:a16="http://schemas.microsoft.com/office/drawing/2014/main" id="{1BCEC310-CE94-E5FD-EBA1-B07DDB52EA88}"/>
              </a:ext>
            </a:extLst>
          </p:cNvPr>
          <p:cNvSpPr txBox="1"/>
          <p:nvPr/>
        </p:nvSpPr>
        <p:spPr>
          <a:xfrm>
            <a:off x="8402852" y="743104"/>
            <a:ext cx="817853"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Note :</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79111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36C1E-AF6B-8ADB-0F7A-F2FDF03B33F6}"/>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A6D2E55-9379-6C4B-34BA-4EDBAA3EB3C5}"/>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圖片 2">
            <a:extLst>
              <a:ext uri="{FF2B5EF4-FFF2-40B4-BE49-F238E27FC236}">
                <a16:creationId xmlns:a16="http://schemas.microsoft.com/office/drawing/2014/main" id="{FEF40EBD-7836-CDE8-447E-44610F919302}"/>
              </a:ext>
            </a:extLst>
          </p:cNvPr>
          <p:cNvPicPr>
            <a:picLocks noChangeAspect="1"/>
          </p:cNvPicPr>
          <p:nvPr/>
        </p:nvPicPr>
        <p:blipFill>
          <a:blip r:embed="rId3"/>
          <a:stretch>
            <a:fillRect/>
          </a:stretch>
        </p:blipFill>
        <p:spPr>
          <a:xfrm>
            <a:off x="7202254" y="1295400"/>
            <a:ext cx="4724589" cy="2333130"/>
          </a:xfrm>
          <a:prstGeom prst="rect">
            <a:avLst/>
          </a:prstGeom>
        </p:spPr>
      </p:pic>
      <p:grpSp>
        <p:nvGrpSpPr>
          <p:cNvPr id="54" name="组合 53">
            <a:extLst>
              <a:ext uri="{FF2B5EF4-FFF2-40B4-BE49-F238E27FC236}">
                <a16:creationId xmlns:a16="http://schemas.microsoft.com/office/drawing/2014/main" id="{1BDBB12A-8C0B-3137-BA2D-C8977CF3E257}"/>
              </a:ext>
            </a:extLst>
          </p:cNvPr>
          <p:cNvGrpSpPr/>
          <p:nvPr/>
        </p:nvGrpSpPr>
        <p:grpSpPr>
          <a:xfrm>
            <a:off x="568443" y="319365"/>
            <a:ext cx="2589288" cy="400110"/>
            <a:chOff x="568442" y="319364"/>
            <a:chExt cx="2589288" cy="400111"/>
          </a:xfrm>
        </p:grpSpPr>
        <p:sp>
          <p:nvSpPr>
            <p:cNvPr id="55" name="文本框 23">
              <a:extLst>
                <a:ext uri="{FF2B5EF4-FFF2-40B4-BE49-F238E27FC236}">
                  <a16:creationId xmlns:a16="http://schemas.microsoft.com/office/drawing/2014/main" id="{0838E9EE-86B7-DFF9-184F-8BCD0FD24F2A}"/>
                </a:ext>
              </a:extLst>
            </p:cNvPr>
            <p:cNvSpPr txBox="1"/>
            <p:nvPr/>
          </p:nvSpPr>
          <p:spPr>
            <a:xfrm>
              <a:off x="665958" y="319364"/>
              <a:ext cx="249177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INTT Example</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09F705E-0FCA-A99C-A860-D4057DE8E89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78758A2B-0A23-49C4-A1A7-79EB3E792CE5}"/>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34</a:t>
            </a:r>
          </a:p>
        </p:txBody>
      </p:sp>
      <p:pic>
        <p:nvPicPr>
          <p:cNvPr id="4" name="圖片 3">
            <a:extLst>
              <a:ext uri="{FF2B5EF4-FFF2-40B4-BE49-F238E27FC236}">
                <a16:creationId xmlns:a16="http://schemas.microsoft.com/office/drawing/2014/main" id="{6826BEBE-1BBD-C872-1F4B-474F65ACD5AF}"/>
              </a:ext>
            </a:extLst>
          </p:cNvPr>
          <p:cNvPicPr>
            <a:picLocks noChangeAspect="1"/>
          </p:cNvPicPr>
          <p:nvPr/>
        </p:nvPicPr>
        <p:blipFill>
          <a:blip r:embed="rId4"/>
          <a:stretch>
            <a:fillRect/>
          </a:stretch>
        </p:blipFill>
        <p:spPr>
          <a:xfrm>
            <a:off x="568442" y="1853307"/>
            <a:ext cx="7000517" cy="3933944"/>
          </a:xfrm>
          <a:prstGeom prst="rect">
            <a:avLst/>
          </a:prstGeom>
        </p:spPr>
      </p:pic>
    </p:spTree>
    <p:extLst>
      <p:ext uri="{BB962C8B-B14F-4D97-AF65-F5344CB8AC3E}">
        <p14:creationId xmlns:p14="http://schemas.microsoft.com/office/powerpoint/2010/main" val="21370176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0D56E-60D0-4A90-9D6B-E6F5A57943EA}"/>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06F0DC54-CCAF-9455-F31D-4FA8BB47C9F2}"/>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4E38448-AA3E-3114-3262-06553B4F7D67}"/>
              </a:ext>
            </a:extLst>
          </p:cNvPr>
          <p:cNvGrpSpPr/>
          <p:nvPr/>
        </p:nvGrpSpPr>
        <p:grpSpPr>
          <a:xfrm>
            <a:off x="568443" y="319365"/>
            <a:ext cx="4756740" cy="400110"/>
            <a:chOff x="568442" y="319364"/>
            <a:chExt cx="4756740" cy="400111"/>
          </a:xfrm>
        </p:grpSpPr>
        <p:sp>
          <p:nvSpPr>
            <p:cNvPr id="55" name="文本框 23">
              <a:extLst>
                <a:ext uri="{FF2B5EF4-FFF2-40B4-BE49-F238E27FC236}">
                  <a16:creationId xmlns:a16="http://schemas.microsoft.com/office/drawing/2014/main" id="{CEE8DE49-023D-9BA6-2B21-77B7B4BFDF42}"/>
                </a:ext>
              </a:extLst>
            </p:cNvPr>
            <p:cNvSpPr txBox="1"/>
            <p:nvPr/>
          </p:nvSpPr>
          <p:spPr>
            <a:xfrm>
              <a:off x="665958" y="319364"/>
              <a:ext cx="46592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Cooley-Tukey(CT)Algorithm for Fast-NTT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4A5D5AC-2120-39DA-E849-675365CC9FD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6C896EFE-E5A6-B7F0-97D1-0B8FE7634AAA}"/>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35</a:t>
            </a:r>
          </a:p>
        </p:txBody>
      </p:sp>
      <p:pic>
        <p:nvPicPr>
          <p:cNvPr id="9" name="圖片 8">
            <a:extLst>
              <a:ext uri="{FF2B5EF4-FFF2-40B4-BE49-F238E27FC236}">
                <a16:creationId xmlns:a16="http://schemas.microsoft.com/office/drawing/2014/main" id="{6CB0C43A-FFEF-3F03-2039-A62031522852}"/>
              </a:ext>
            </a:extLst>
          </p:cNvPr>
          <p:cNvPicPr>
            <a:picLocks noChangeAspect="1"/>
          </p:cNvPicPr>
          <p:nvPr/>
        </p:nvPicPr>
        <p:blipFill>
          <a:blip r:embed="rId3"/>
          <a:stretch>
            <a:fillRect/>
          </a:stretch>
        </p:blipFill>
        <p:spPr>
          <a:xfrm>
            <a:off x="549393" y="3071837"/>
            <a:ext cx="5641858" cy="714326"/>
          </a:xfrm>
          <a:prstGeom prst="rect">
            <a:avLst/>
          </a:prstGeom>
        </p:spPr>
      </p:pic>
      <p:pic>
        <p:nvPicPr>
          <p:cNvPr id="11" name="圖片 10">
            <a:extLst>
              <a:ext uri="{FF2B5EF4-FFF2-40B4-BE49-F238E27FC236}">
                <a16:creationId xmlns:a16="http://schemas.microsoft.com/office/drawing/2014/main" id="{C905FE53-5162-31C4-AC80-6B435625DE5D}"/>
              </a:ext>
            </a:extLst>
          </p:cNvPr>
          <p:cNvPicPr>
            <a:picLocks noChangeAspect="1"/>
          </p:cNvPicPr>
          <p:nvPr/>
        </p:nvPicPr>
        <p:blipFill>
          <a:blip r:embed="rId4"/>
          <a:stretch>
            <a:fillRect/>
          </a:stretch>
        </p:blipFill>
        <p:spPr>
          <a:xfrm>
            <a:off x="665960" y="719475"/>
            <a:ext cx="5077616" cy="2146023"/>
          </a:xfrm>
          <a:prstGeom prst="rect">
            <a:avLst/>
          </a:prstGeom>
        </p:spPr>
      </p:pic>
      <p:pic>
        <p:nvPicPr>
          <p:cNvPr id="13" name="圖片 12">
            <a:extLst>
              <a:ext uri="{FF2B5EF4-FFF2-40B4-BE49-F238E27FC236}">
                <a16:creationId xmlns:a16="http://schemas.microsoft.com/office/drawing/2014/main" id="{97AE467D-9E45-A9CD-AA85-1F6C708A4B09}"/>
              </a:ext>
            </a:extLst>
          </p:cNvPr>
          <p:cNvPicPr>
            <a:picLocks noChangeAspect="1"/>
          </p:cNvPicPr>
          <p:nvPr/>
        </p:nvPicPr>
        <p:blipFill>
          <a:blip r:embed="rId5"/>
          <a:stretch>
            <a:fillRect/>
          </a:stretch>
        </p:blipFill>
        <p:spPr>
          <a:xfrm>
            <a:off x="450945" y="4157837"/>
            <a:ext cx="6845205" cy="443271"/>
          </a:xfrm>
          <a:prstGeom prst="rect">
            <a:avLst/>
          </a:prstGeom>
        </p:spPr>
      </p:pic>
      <p:pic>
        <p:nvPicPr>
          <p:cNvPr id="15" name="圖片 14">
            <a:extLst>
              <a:ext uri="{FF2B5EF4-FFF2-40B4-BE49-F238E27FC236}">
                <a16:creationId xmlns:a16="http://schemas.microsoft.com/office/drawing/2014/main" id="{FA1A24A7-C0BB-C312-700C-D7FB2E64139B}"/>
              </a:ext>
            </a:extLst>
          </p:cNvPr>
          <p:cNvPicPr>
            <a:picLocks noChangeAspect="1"/>
          </p:cNvPicPr>
          <p:nvPr/>
        </p:nvPicPr>
        <p:blipFill>
          <a:blip r:embed="rId6"/>
          <a:stretch>
            <a:fillRect/>
          </a:stretch>
        </p:blipFill>
        <p:spPr>
          <a:xfrm>
            <a:off x="847288" y="5092977"/>
            <a:ext cx="4296566" cy="973374"/>
          </a:xfrm>
          <a:prstGeom prst="rect">
            <a:avLst/>
          </a:prstGeom>
        </p:spPr>
      </p:pic>
      <p:pic>
        <p:nvPicPr>
          <p:cNvPr id="18" name="圖片 17">
            <a:extLst>
              <a:ext uri="{FF2B5EF4-FFF2-40B4-BE49-F238E27FC236}">
                <a16:creationId xmlns:a16="http://schemas.microsoft.com/office/drawing/2014/main" id="{915360F8-3077-AFA9-9BDE-65D72A083295}"/>
              </a:ext>
            </a:extLst>
          </p:cNvPr>
          <p:cNvPicPr>
            <a:picLocks noChangeAspect="1"/>
          </p:cNvPicPr>
          <p:nvPr/>
        </p:nvPicPr>
        <p:blipFill>
          <a:blip r:embed="rId7"/>
          <a:stretch>
            <a:fillRect/>
          </a:stretch>
        </p:blipFill>
        <p:spPr>
          <a:xfrm>
            <a:off x="6818861" y="2405215"/>
            <a:ext cx="4941139" cy="1566785"/>
          </a:xfrm>
          <a:prstGeom prst="rect">
            <a:avLst/>
          </a:prstGeom>
        </p:spPr>
      </p:pic>
      <p:pic>
        <p:nvPicPr>
          <p:cNvPr id="20" name="圖片 19">
            <a:extLst>
              <a:ext uri="{FF2B5EF4-FFF2-40B4-BE49-F238E27FC236}">
                <a16:creationId xmlns:a16="http://schemas.microsoft.com/office/drawing/2014/main" id="{2A4B6173-4B42-D002-14B2-75FD2FC622F7}"/>
              </a:ext>
            </a:extLst>
          </p:cNvPr>
          <p:cNvPicPr>
            <a:picLocks noChangeAspect="1"/>
          </p:cNvPicPr>
          <p:nvPr/>
        </p:nvPicPr>
        <p:blipFill>
          <a:blip r:embed="rId8"/>
          <a:stretch>
            <a:fillRect/>
          </a:stretch>
        </p:blipFill>
        <p:spPr>
          <a:xfrm>
            <a:off x="7765481" y="1073385"/>
            <a:ext cx="3200302" cy="921238"/>
          </a:xfrm>
          <a:prstGeom prst="rect">
            <a:avLst/>
          </a:prstGeom>
        </p:spPr>
      </p:pic>
      <p:sp>
        <p:nvSpPr>
          <p:cNvPr id="22" name="文字方塊 21">
            <a:extLst>
              <a:ext uri="{FF2B5EF4-FFF2-40B4-BE49-F238E27FC236}">
                <a16:creationId xmlns:a16="http://schemas.microsoft.com/office/drawing/2014/main" id="{5D3DEA8A-8E7B-1BC6-B74A-D1D1FFFDE89D}"/>
              </a:ext>
            </a:extLst>
          </p:cNvPr>
          <p:cNvSpPr txBox="1"/>
          <p:nvPr/>
        </p:nvSpPr>
        <p:spPr>
          <a:xfrm>
            <a:off x="7106579" y="887548"/>
            <a:ext cx="817853"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Note :</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3369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E8846-D939-756E-642A-8A4412DA1FE4}"/>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9EA808B4-5E63-F37A-183B-B6630E4AD86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E8ED559E-C4BE-CB9B-CE27-4F80CFE82289}"/>
              </a:ext>
            </a:extLst>
          </p:cNvPr>
          <p:cNvGrpSpPr/>
          <p:nvPr/>
        </p:nvGrpSpPr>
        <p:grpSpPr>
          <a:xfrm>
            <a:off x="568443" y="319365"/>
            <a:ext cx="4756740" cy="400110"/>
            <a:chOff x="568442" y="319364"/>
            <a:chExt cx="4756740" cy="400111"/>
          </a:xfrm>
        </p:grpSpPr>
        <p:sp>
          <p:nvSpPr>
            <p:cNvPr id="55" name="文本框 23">
              <a:extLst>
                <a:ext uri="{FF2B5EF4-FFF2-40B4-BE49-F238E27FC236}">
                  <a16:creationId xmlns:a16="http://schemas.microsoft.com/office/drawing/2014/main" id="{9413D3C9-559F-12D6-7B0F-E2F9F76B09FF}"/>
                </a:ext>
              </a:extLst>
            </p:cNvPr>
            <p:cNvSpPr txBox="1"/>
            <p:nvPr/>
          </p:nvSpPr>
          <p:spPr>
            <a:xfrm>
              <a:off x="665958" y="319364"/>
              <a:ext cx="46592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Cooley-Tukey(CT)Algorithm for Fast-NTT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B249FFF-F4AD-5FF4-E058-1ECFE374B4E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C55E0220-15F9-03B9-7F27-1A3CF0F09F24}"/>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36</a:t>
            </a:r>
          </a:p>
        </p:txBody>
      </p:sp>
      <p:grpSp>
        <p:nvGrpSpPr>
          <p:cNvPr id="25" name="群組 24">
            <a:extLst>
              <a:ext uri="{FF2B5EF4-FFF2-40B4-BE49-F238E27FC236}">
                <a16:creationId xmlns:a16="http://schemas.microsoft.com/office/drawing/2014/main" id="{93593721-903D-7606-06EF-F1AEFC92977E}"/>
              </a:ext>
            </a:extLst>
          </p:cNvPr>
          <p:cNvGrpSpPr/>
          <p:nvPr/>
        </p:nvGrpSpPr>
        <p:grpSpPr>
          <a:xfrm>
            <a:off x="971549" y="886439"/>
            <a:ext cx="3695701" cy="5356093"/>
            <a:chOff x="971549" y="886439"/>
            <a:chExt cx="3695701" cy="5356093"/>
          </a:xfrm>
        </p:grpSpPr>
        <p:pic>
          <p:nvPicPr>
            <p:cNvPr id="8" name="圖片 7">
              <a:extLst>
                <a:ext uri="{FF2B5EF4-FFF2-40B4-BE49-F238E27FC236}">
                  <a16:creationId xmlns:a16="http://schemas.microsoft.com/office/drawing/2014/main" id="{3B2B43C7-543B-B372-DBF5-DF370161BFA6}"/>
                </a:ext>
              </a:extLst>
            </p:cNvPr>
            <p:cNvPicPr>
              <a:picLocks noChangeAspect="1"/>
            </p:cNvPicPr>
            <p:nvPr/>
          </p:nvPicPr>
          <p:blipFill>
            <a:blip r:embed="rId3"/>
            <a:stretch>
              <a:fillRect/>
            </a:stretch>
          </p:blipFill>
          <p:spPr>
            <a:xfrm>
              <a:off x="1289340" y="886439"/>
              <a:ext cx="3377910" cy="5356093"/>
            </a:xfrm>
            <a:prstGeom prst="rect">
              <a:avLst/>
            </a:prstGeom>
          </p:spPr>
        </p:pic>
        <p:sp>
          <p:nvSpPr>
            <p:cNvPr id="14" name="文字方塊 13">
              <a:extLst>
                <a:ext uri="{FF2B5EF4-FFF2-40B4-BE49-F238E27FC236}">
                  <a16:creationId xmlns:a16="http://schemas.microsoft.com/office/drawing/2014/main" id="{1CFE8752-8BD8-3651-1F27-B3CC6D397256}"/>
                </a:ext>
              </a:extLst>
            </p:cNvPr>
            <p:cNvSpPr txBox="1"/>
            <p:nvPr/>
          </p:nvSpPr>
          <p:spPr>
            <a:xfrm>
              <a:off x="971550" y="2466975"/>
              <a:ext cx="2701381"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Based on the </a:t>
              </a:r>
              <a:r>
                <a:rPr lang="el-GR" altLang="zh-TW" dirty="0">
                  <a:latin typeface="Times New Roman" panose="02020603050405020304" pitchFamily="18" charset="0"/>
                  <a:cs typeface="Times New Roman" panose="02020603050405020304" pitchFamily="18" charset="0"/>
                </a:rPr>
                <a:t>ψ</a:t>
              </a:r>
              <a:r>
                <a:rPr lang="en-US" altLang="zh-TW" dirty="0">
                  <a:latin typeface="Times New Roman" panose="02020603050405020304" pitchFamily="18" charset="0"/>
                  <a:cs typeface="Times New Roman" panose="02020603050405020304" pitchFamily="18" charset="0"/>
                </a:rPr>
                <a:t> periodicity:</a:t>
              </a:r>
              <a:endParaRPr lang="zh-TW" altLang="en-US" dirty="0">
                <a:latin typeface="Times New Roman" panose="02020603050405020304" pitchFamily="18" charset="0"/>
                <a:cs typeface="Times New Roman" panose="02020603050405020304" pitchFamily="18" charset="0"/>
              </a:endParaRPr>
            </a:p>
          </p:txBody>
        </p:sp>
        <p:sp>
          <p:nvSpPr>
            <p:cNvPr id="16" name="文字方塊 15">
              <a:extLst>
                <a:ext uri="{FF2B5EF4-FFF2-40B4-BE49-F238E27FC236}">
                  <a16:creationId xmlns:a16="http://schemas.microsoft.com/office/drawing/2014/main" id="{93AC1C9C-25CE-6F23-6D74-FFB9BFBB7567}"/>
                </a:ext>
              </a:extLst>
            </p:cNvPr>
            <p:cNvSpPr txBox="1"/>
            <p:nvPr/>
          </p:nvSpPr>
          <p:spPr>
            <a:xfrm>
              <a:off x="971549" y="4306371"/>
              <a:ext cx="2701381"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Based on the </a:t>
              </a:r>
              <a:r>
                <a:rPr lang="el-GR" altLang="zh-TW" dirty="0">
                  <a:latin typeface="Times New Roman" panose="02020603050405020304" pitchFamily="18" charset="0"/>
                  <a:cs typeface="Times New Roman" panose="02020603050405020304" pitchFamily="18" charset="0"/>
                </a:rPr>
                <a:t>ψ</a:t>
              </a:r>
              <a:r>
                <a:rPr lang="en-US" altLang="zh-TW" dirty="0">
                  <a:latin typeface="Times New Roman" panose="02020603050405020304" pitchFamily="18" charset="0"/>
                  <a:cs typeface="Times New Roman" panose="02020603050405020304" pitchFamily="18" charset="0"/>
                </a:rPr>
                <a:t> symmetry:</a:t>
              </a:r>
              <a:endParaRPr lang="zh-TW" altLang="en-US" dirty="0">
                <a:latin typeface="Times New Roman" panose="02020603050405020304" pitchFamily="18" charset="0"/>
                <a:cs typeface="Times New Roman" panose="02020603050405020304" pitchFamily="18" charset="0"/>
              </a:endParaRPr>
            </a:p>
          </p:txBody>
        </p:sp>
        <p:pic>
          <p:nvPicPr>
            <p:cNvPr id="22" name="圖片 21">
              <a:extLst>
                <a:ext uri="{FF2B5EF4-FFF2-40B4-BE49-F238E27FC236}">
                  <a16:creationId xmlns:a16="http://schemas.microsoft.com/office/drawing/2014/main" id="{99684A3F-8336-FDDC-9594-5C3D6DCF709E}"/>
                </a:ext>
              </a:extLst>
            </p:cNvPr>
            <p:cNvPicPr>
              <a:picLocks noChangeAspect="1"/>
            </p:cNvPicPr>
            <p:nvPr/>
          </p:nvPicPr>
          <p:blipFill>
            <a:blip r:embed="rId4"/>
            <a:stretch>
              <a:fillRect/>
            </a:stretch>
          </p:blipFill>
          <p:spPr>
            <a:xfrm>
              <a:off x="3618079" y="3870549"/>
              <a:ext cx="109702" cy="151145"/>
            </a:xfrm>
            <a:prstGeom prst="rect">
              <a:avLst/>
            </a:prstGeom>
          </p:spPr>
        </p:pic>
        <p:pic>
          <p:nvPicPr>
            <p:cNvPr id="24" name="圖片 23">
              <a:extLst>
                <a:ext uri="{FF2B5EF4-FFF2-40B4-BE49-F238E27FC236}">
                  <a16:creationId xmlns:a16="http://schemas.microsoft.com/office/drawing/2014/main" id="{15260676-AC01-9146-9C1C-2B262C1C0990}"/>
                </a:ext>
              </a:extLst>
            </p:cNvPr>
            <p:cNvPicPr>
              <a:picLocks noChangeAspect="1"/>
            </p:cNvPicPr>
            <p:nvPr/>
          </p:nvPicPr>
          <p:blipFill>
            <a:blip r:embed="rId5"/>
            <a:stretch>
              <a:fillRect/>
            </a:stretch>
          </p:blipFill>
          <p:spPr>
            <a:xfrm>
              <a:off x="3528344" y="5844389"/>
              <a:ext cx="468982" cy="269726"/>
            </a:xfrm>
            <a:prstGeom prst="rect">
              <a:avLst/>
            </a:prstGeom>
          </p:spPr>
        </p:pic>
      </p:grpSp>
      <p:grpSp>
        <p:nvGrpSpPr>
          <p:cNvPr id="59" name="群組 58">
            <a:extLst>
              <a:ext uri="{FF2B5EF4-FFF2-40B4-BE49-F238E27FC236}">
                <a16:creationId xmlns:a16="http://schemas.microsoft.com/office/drawing/2014/main" id="{27903858-27A5-D7B4-3279-CB30689D5327}"/>
              </a:ext>
            </a:extLst>
          </p:cNvPr>
          <p:cNvGrpSpPr/>
          <p:nvPr/>
        </p:nvGrpSpPr>
        <p:grpSpPr>
          <a:xfrm>
            <a:off x="6614523" y="327868"/>
            <a:ext cx="3240000" cy="1620000"/>
            <a:chOff x="5325183" y="1038840"/>
            <a:chExt cx="4094993" cy="1940343"/>
          </a:xfrm>
        </p:grpSpPr>
        <p:pic>
          <p:nvPicPr>
            <p:cNvPr id="29" name="圖片 28">
              <a:extLst>
                <a:ext uri="{FF2B5EF4-FFF2-40B4-BE49-F238E27FC236}">
                  <a16:creationId xmlns:a16="http://schemas.microsoft.com/office/drawing/2014/main" id="{479A5113-C23F-059F-8494-36653F2852B0}"/>
                </a:ext>
              </a:extLst>
            </p:cNvPr>
            <p:cNvPicPr>
              <a:picLocks noChangeAspect="1"/>
            </p:cNvPicPr>
            <p:nvPr/>
          </p:nvPicPr>
          <p:blipFill>
            <a:blip r:embed="rId6"/>
            <a:stretch>
              <a:fillRect/>
            </a:stretch>
          </p:blipFill>
          <p:spPr>
            <a:xfrm>
              <a:off x="5325183" y="1038840"/>
              <a:ext cx="4094993" cy="1940343"/>
            </a:xfrm>
            <a:prstGeom prst="rect">
              <a:avLst/>
            </a:prstGeom>
          </p:spPr>
        </p:pic>
        <p:pic>
          <p:nvPicPr>
            <p:cNvPr id="34" name="圖片 33">
              <a:extLst>
                <a:ext uri="{FF2B5EF4-FFF2-40B4-BE49-F238E27FC236}">
                  <a16:creationId xmlns:a16="http://schemas.microsoft.com/office/drawing/2014/main" id="{6D1337EC-B7FB-E4AE-4D10-9D48E1B54B2D}"/>
                </a:ext>
              </a:extLst>
            </p:cNvPr>
            <p:cNvPicPr>
              <a:picLocks noChangeAspect="1"/>
            </p:cNvPicPr>
            <p:nvPr/>
          </p:nvPicPr>
          <p:blipFill>
            <a:blip r:embed="rId7"/>
            <a:stretch>
              <a:fillRect/>
            </a:stretch>
          </p:blipFill>
          <p:spPr>
            <a:xfrm>
              <a:off x="8488301" y="2565986"/>
              <a:ext cx="315974" cy="413197"/>
            </a:xfrm>
            <a:prstGeom prst="rect">
              <a:avLst/>
            </a:prstGeom>
          </p:spPr>
        </p:pic>
        <p:pic>
          <p:nvPicPr>
            <p:cNvPr id="37" name="圖片 36">
              <a:extLst>
                <a:ext uri="{FF2B5EF4-FFF2-40B4-BE49-F238E27FC236}">
                  <a16:creationId xmlns:a16="http://schemas.microsoft.com/office/drawing/2014/main" id="{A837DA9B-7B22-2979-EFAB-2D21BBD96396}"/>
                </a:ext>
              </a:extLst>
            </p:cNvPr>
            <p:cNvPicPr>
              <a:picLocks noChangeAspect="1"/>
            </p:cNvPicPr>
            <p:nvPr/>
          </p:nvPicPr>
          <p:blipFill>
            <a:blip r:embed="rId8"/>
            <a:stretch>
              <a:fillRect/>
            </a:stretch>
          </p:blipFill>
          <p:spPr>
            <a:xfrm>
              <a:off x="9206557" y="2559246"/>
              <a:ext cx="127944" cy="205384"/>
            </a:xfrm>
            <a:prstGeom prst="rect">
              <a:avLst/>
            </a:prstGeom>
          </p:spPr>
        </p:pic>
      </p:grpSp>
      <p:grpSp>
        <p:nvGrpSpPr>
          <p:cNvPr id="46" name="群組 45">
            <a:extLst>
              <a:ext uri="{FF2B5EF4-FFF2-40B4-BE49-F238E27FC236}">
                <a16:creationId xmlns:a16="http://schemas.microsoft.com/office/drawing/2014/main" id="{FFF1CCD1-9ABC-8C51-0930-3E66B2064F4F}"/>
              </a:ext>
            </a:extLst>
          </p:cNvPr>
          <p:cNvGrpSpPr/>
          <p:nvPr/>
        </p:nvGrpSpPr>
        <p:grpSpPr>
          <a:xfrm>
            <a:off x="6614523" y="2193314"/>
            <a:ext cx="3943369" cy="1620000"/>
            <a:chOff x="5325184" y="3336199"/>
            <a:chExt cx="4556882" cy="1968666"/>
          </a:xfrm>
        </p:grpSpPr>
        <p:pic>
          <p:nvPicPr>
            <p:cNvPr id="32" name="圖片 31">
              <a:extLst>
                <a:ext uri="{FF2B5EF4-FFF2-40B4-BE49-F238E27FC236}">
                  <a16:creationId xmlns:a16="http://schemas.microsoft.com/office/drawing/2014/main" id="{A45D2CB6-C2FF-F9D8-5898-20CB26001F80}"/>
                </a:ext>
              </a:extLst>
            </p:cNvPr>
            <p:cNvPicPr>
              <a:picLocks noChangeAspect="1"/>
            </p:cNvPicPr>
            <p:nvPr/>
          </p:nvPicPr>
          <p:blipFill>
            <a:blip r:embed="rId9"/>
            <a:stretch>
              <a:fillRect/>
            </a:stretch>
          </p:blipFill>
          <p:spPr>
            <a:xfrm>
              <a:off x="5325184" y="3336199"/>
              <a:ext cx="4556882" cy="1968666"/>
            </a:xfrm>
            <a:prstGeom prst="rect">
              <a:avLst/>
            </a:prstGeom>
          </p:spPr>
        </p:pic>
        <p:pic>
          <p:nvPicPr>
            <p:cNvPr id="40" name="圖片 39">
              <a:extLst>
                <a:ext uri="{FF2B5EF4-FFF2-40B4-BE49-F238E27FC236}">
                  <a16:creationId xmlns:a16="http://schemas.microsoft.com/office/drawing/2014/main" id="{3D532AD8-16BE-932D-8AAD-4F97A7682E7E}"/>
                </a:ext>
              </a:extLst>
            </p:cNvPr>
            <p:cNvPicPr>
              <a:picLocks noChangeAspect="1"/>
            </p:cNvPicPr>
            <p:nvPr/>
          </p:nvPicPr>
          <p:blipFill>
            <a:blip r:embed="rId10"/>
            <a:stretch>
              <a:fillRect/>
            </a:stretch>
          </p:blipFill>
          <p:spPr>
            <a:xfrm>
              <a:off x="8883566" y="3936589"/>
              <a:ext cx="303939" cy="270696"/>
            </a:xfrm>
            <a:prstGeom prst="rect">
              <a:avLst/>
            </a:prstGeom>
          </p:spPr>
        </p:pic>
        <p:pic>
          <p:nvPicPr>
            <p:cNvPr id="45" name="圖片 44">
              <a:extLst>
                <a:ext uri="{FF2B5EF4-FFF2-40B4-BE49-F238E27FC236}">
                  <a16:creationId xmlns:a16="http://schemas.microsoft.com/office/drawing/2014/main" id="{770248E7-A2DF-9869-9890-87F1F41252D2}"/>
                </a:ext>
              </a:extLst>
            </p:cNvPr>
            <p:cNvPicPr>
              <a:picLocks noChangeAspect="1"/>
            </p:cNvPicPr>
            <p:nvPr/>
          </p:nvPicPr>
          <p:blipFill>
            <a:blip r:embed="rId11"/>
            <a:stretch>
              <a:fillRect/>
            </a:stretch>
          </p:blipFill>
          <p:spPr>
            <a:xfrm>
              <a:off x="8883566" y="4450981"/>
              <a:ext cx="272273" cy="274794"/>
            </a:xfrm>
            <a:prstGeom prst="rect">
              <a:avLst/>
            </a:prstGeom>
          </p:spPr>
        </p:pic>
      </p:grpSp>
      <p:grpSp>
        <p:nvGrpSpPr>
          <p:cNvPr id="58" name="群組 57">
            <a:extLst>
              <a:ext uri="{FF2B5EF4-FFF2-40B4-BE49-F238E27FC236}">
                <a16:creationId xmlns:a16="http://schemas.microsoft.com/office/drawing/2014/main" id="{9D1B025F-CA99-D330-DC61-3D0AA21BFD14}"/>
              </a:ext>
            </a:extLst>
          </p:cNvPr>
          <p:cNvGrpSpPr/>
          <p:nvPr/>
        </p:nvGrpSpPr>
        <p:grpSpPr>
          <a:xfrm>
            <a:off x="6326065" y="4013849"/>
            <a:ext cx="4666330" cy="2327931"/>
            <a:chOff x="1289340" y="1021895"/>
            <a:chExt cx="9049797" cy="4473237"/>
          </a:xfrm>
        </p:grpSpPr>
        <p:pic>
          <p:nvPicPr>
            <p:cNvPr id="48" name="圖片 47">
              <a:extLst>
                <a:ext uri="{FF2B5EF4-FFF2-40B4-BE49-F238E27FC236}">
                  <a16:creationId xmlns:a16="http://schemas.microsoft.com/office/drawing/2014/main" id="{66D26A59-AC55-03E5-C7B7-F57DC3FA9F1D}"/>
                </a:ext>
              </a:extLst>
            </p:cNvPr>
            <p:cNvPicPr>
              <a:picLocks noChangeAspect="1"/>
            </p:cNvPicPr>
            <p:nvPr/>
          </p:nvPicPr>
          <p:blipFill>
            <a:blip r:embed="rId12"/>
            <a:stretch>
              <a:fillRect/>
            </a:stretch>
          </p:blipFill>
          <p:spPr>
            <a:xfrm>
              <a:off x="1289340" y="1021895"/>
              <a:ext cx="9049797" cy="4473237"/>
            </a:xfrm>
            <a:prstGeom prst="rect">
              <a:avLst/>
            </a:prstGeom>
          </p:spPr>
        </p:pic>
        <p:pic>
          <p:nvPicPr>
            <p:cNvPr id="52" name="圖片 51">
              <a:extLst>
                <a:ext uri="{FF2B5EF4-FFF2-40B4-BE49-F238E27FC236}">
                  <a16:creationId xmlns:a16="http://schemas.microsoft.com/office/drawing/2014/main" id="{3A39FCE2-9463-A277-86A3-D47FE1B130F1}"/>
                </a:ext>
              </a:extLst>
            </p:cNvPr>
            <p:cNvPicPr>
              <a:picLocks noChangeAspect="1"/>
            </p:cNvPicPr>
            <p:nvPr/>
          </p:nvPicPr>
          <p:blipFill>
            <a:blip r:embed="rId13"/>
            <a:stretch>
              <a:fillRect/>
            </a:stretch>
          </p:blipFill>
          <p:spPr>
            <a:xfrm>
              <a:off x="5325184" y="3032257"/>
              <a:ext cx="320026" cy="301739"/>
            </a:xfrm>
            <a:prstGeom prst="rect">
              <a:avLst/>
            </a:prstGeom>
          </p:spPr>
        </p:pic>
        <p:pic>
          <p:nvPicPr>
            <p:cNvPr id="57" name="圖片 56">
              <a:extLst>
                <a:ext uri="{FF2B5EF4-FFF2-40B4-BE49-F238E27FC236}">
                  <a16:creationId xmlns:a16="http://schemas.microsoft.com/office/drawing/2014/main" id="{F5B5198D-4E08-B2FF-38B2-335E015A6F92}"/>
                </a:ext>
              </a:extLst>
            </p:cNvPr>
            <p:cNvPicPr>
              <a:picLocks noChangeAspect="1"/>
            </p:cNvPicPr>
            <p:nvPr/>
          </p:nvPicPr>
          <p:blipFill>
            <a:blip r:embed="rId14"/>
            <a:stretch>
              <a:fillRect/>
            </a:stretch>
          </p:blipFill>
          <p:spPr>
            <a:xfrm>
              <a:off x="5306039" y="2321280"/>
              <a:ext cx="315974" cy="320836"/>
            </a:xfrm>
            <a:prstGeom prst="rect">
              <a:avLst/>
            </a:prstGeom>
          </p:spPr>
        </p:pic>
      </p:grpSp>
      <p:pic>
        <p:nvPicPr>
          <p:cNvPr id="60" name="圖片 59">
            <a:extLst>
              <a:ext uri="{FF2B5EF4-FFF2-40B4-BE49-F238E27FC236}">
                <a16:creationId xmlns:a16="http://schemas.microsoft.com/office/drawing/2014/main" id="{F8C7A0D1-E197-47C0-3BFC-6AF02CA18D92}"/>
              </a:ext>
            </a:extLst>
          </p:cNvPr>
          <p:cNvPicPr>
            <a:picLocks noChangeAspect="1"/>
          </p:cNvPicPr>
          <p:nvPr/>
        </p:nvPicPr>
        <p:blipFill>
          <a:blip r:embed="rId15"/>
          <a:srcRect l="5226" r="85567"/>
          <a:stretch/>
        </p:blipFill>
        <p:spPr>
          <a:xfrm>
            <a:off x="10780691" y="3791259"/>
            <a:ext cx="506165" cy="2537618"/>
          </a:xfrm>
          <a:prstGeom prst="rect">
            <a:avLst/>
          </a:prstGeom>
        </p:spPr>
      </p:pic>
    </p:spTree>
    <p:extLst>
      <p:ext uri="{BB962C8B-B14F-4D97-AF65-F5344CB8AC3E}">
        <p14:creationId xmlns:p14="http://schemas.microsoft.com/office/powerpoint/2010/main" val="22885798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78BE4-DE81-ECAF-48F1-652E23C23E3E}"/>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45B11D11-B5E9-66F4-F1FA-C8D7622A95E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34968F2-1982-FD09-29CA-731BBDBCABC7}"/>
              </a:ext>
            </a:extLst>
          </p:cNvPr>
          <p:cNvGrpSpPr/>
          <p:nvPr/>
        </p:nvGrpSpPr>
        <p:grpSpPr>
          <a:xfrm>
            <a:off x="568443" y="319365"/>
            <a:ext cx="5076764" cy="400110"/>
            <a:chOff x="568442" y="319364"/>
            <a:chExt cx="5076764" cy="400111"/>
          </a:xfrm>
        </p:grpSpPr>
        <p:sp>
          <p:nvSpPr>
            <p:cNvPr id="55" name="文本框 23">
              <a:extLst>
                <a:ext uri="{FF2B5EF4-FFF2-40B4-BE49-F238E27FC236}">
                  <a16:creationId xmlns:a16="http://schemas.microsoft.com/office/drawing/2014/main" id="{53B0464E-BBC7-BFFE-50DF-4F7CF3838C45}"/>
                </a:ext>
              </a:extLst>
            </p:cNvPr>
            <p:cNvSpPr txBox="1"/>
            <p:nvPr/>
          </p:nvSpPr>
          <p:spPr>
            <a:xfrm>
              <a:off x="665958" y="319364"/>
              <a:ext cx="4979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Gentleman-Sande(GS)</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AlgorithmforFast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B3FCBF47-E425-72F8-05AE-3C2C6EAD666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D2275349-0543-C548-F713-7957A1B5D83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37</a:t>
            </a:r>
          </a:p>
        </p:txBody>
      </p:sp>
      <p:pic>
        <p:nvPicPr>
          <p:cNvPr id="6" name="圖片 5">
            <a:extLst>
              <a:ext uri="{FF2B5EF4-FFF2-40B4-BE49-F238E27FC236}">
                <a16:creationId xmlns:a16="http://schemas.microsoft.com/office/drawing/2014/main" id="{3E2B2AA1-2514-5521-CC74-A1D1BCE8B323}"/>
              </a:ext>
            </a:extLst>
          </p:cNvPr>
          <p:cNvPicPr>
            <a:picLocks noChangeAspect="1"/>
          </p:cNvPicPr>
          <p:nvPr/>
        </p:nvPicPr>
        <p:blipFill>
          <a:blip r:embed="rId3"/>
          <a:stretch>
            <a:fillRect/>
          </a:stretch>
        </p:blipFill>
        <p:spPr>
          <a:xfrm>
            <a:off x="580830" y="719475"/>
            <a:ext cx="5916669" cy="2460278"/>
          </a:xfrm>
          <a:prstGeom prst="rect">
            <a:avLst/>
          </a:prstGeom>
        </p:spPr>
      </p:pic>
      <p:pic>
        <p:nvPicPr>
          <p:cNvPr id="8" name="圖片 7">
            <a:extLst>
              <a:ext uri="{FF2B5EF4-FFF2-40B4-BE49-F238E27FC236}">
                <a16:creationId xmlns:a16="http://schemas.microsoft.com/office/drawing/2014/main" id="{AB1D82BC-623D-5492-E9A2-89509DA1492E}"/>
              </a:ext>
            </a:extLst>
          </p:cNvPr>
          <p:cNvPicPr>
            <a:picLocks noChangeAspect="1"/>
          </p:cNvPicPr>
          <p:nvPr/>
        </p:nvPicPr>
        <p:blipFill>
          <a:blip r:embed="rId4"/>
          <a:stretch>
            <a:fillRect/>
          </a:stretch>
        </p:blipFill>
        <p:spPr>
          <a:xfrm>
            <a:off x="665959" y="3320678"/>
            <a:ext cx="5776601" cy="2171563"/>
          </a:xfrm>
          <a:prstGeom prst="rect">
            <a:avLst/>
          </a:prstGeom>
        </p:spPr>
      </p:pic>
      <p:pic>
        <p:nvPicPr>
          <p:cNvPr id="12" name="圖片 11">
            <a:extLst>
              <a:ext uri="{FF2B5EF4-FFF2-40B4-BE49-F238E27FC236}">
                <a16:creationId xmlns:a16="http://schemas.microsoft.com/office/drawing/2014/main" id="{0ACF873D-27FD-395D-28C3-87CCBE727862}"/>
              </a:ext>
            </a:extLst>
          </p:cNvPr>
          <p:cNvPicPr>
            <a:picLocks noChangeAspect="1"/>
          </p:cNvPicPr>
          <p:nvPr/>
        </p:nvPicPr>
        <p:blipFill>
          <a:blip r:embed="rId5"/>
          <a:stretch>
            <a:fillRect/>
          </a:stretch>
        </p:blipFill>
        <p:spPr>
          <a:xfrm>
            <a:off x="665959" y="5492241"/>
            <a:ext cx="5407375" cy="1116908"/>
          </a:xfrm>
          <a:prstGeom prst="rect">
            <a:avLst/>
          </a:prstGeom>
        </p:spPr>
      </p:pic>
      <p:pic>
        <p:nvPicPr>
          <p:cNvPr id="16" name="圖片 15">
            <a:extLst>
              <a:ext uri="{FF2B5EF4-FFF2-40B4-BE49-F238E27FC236}">
                <a16:creationId xmlns:a16="http://schemas.microsoft.com/office/drawing/2014/main" id="{9E9F87ED-BAF3-8499-FB6F-AB58F5181999}"/>
              </a:ext>
            </a:extLst>
          </p:cNvPr>
          <p:cNvPicPr>
            <a:picLocks noChangeAspect="1"/>
          </p:cNvPicPr>
          <p:nvPr/>
        </p:nvPicPr>
        <p:blipFill>
          <a:blip r:embed="rId6"/>
          <a:stretch>
            <a:fillRect/>
          </a:stretch>
        </p:blipFill>
        <p:spPr>
          <a:xfrm>
            <a:off x="6841112" y="1076655"/>
            <a:ext cx="4167041" cy="1325298"/>
          </a:xfrm>
          <a:prstGeom prst="rect">
            <a:avLst/>
          </a:prstGeom>
        </p:spPr>
      </p:pic>
      <p:pic>
        <p:nvPicPr>
          <p:cNvPr id="18" name="圖片 17">
            <a:extLst>
              <a:ext uri="{FF2B5EF4-FFF2-40B4-BE49-F238E27FC236}">
                <a16:creationId xmlns:a16="http://schemas.microsoft.com/office/drawing/2014/main" id="{0406DA44-1320-9532-1FBB-3332A3DF0881}"/>
              </a:ext>
            </a:extLst>
          </p:cNvPr>
          <p:cNvPicPr>
            <a:picLocks noChangeAspect="1"/>
          </p:cNvPicPr>
          <p:nvPr/>
        </p:nvPicPr>
        <p:blipFill>
          <a:blip r:embed="rId7"/>
          <a:stretch>
            <a:fillRect/>
          </a:stretch>
        </p:blipFill>
        <p:spPr>
          <a:xfrm>
            <a:off x="6260415" y="2850069"/>
            <a:ext cx="5827544" cy="578931"/>
          </a:xfrm>
          <a:prstGeom prst="rect">
            <a:avLst/>
          </a:prstGeom>
        </p:spPr>
      </p:pic>
      <p:pic>
        <p:nvPicPr>
          <p:cNvPr id="20" name="圖片 19">
            <a:extLst>
              <a:ext uri="{FF2B5EF4-FFF2-40B4-BE49-F238E27FC236}">
                <a16:creationId xmlns:a16="http://schemas.microsoft.com/office/drawing/2014/main" id="{6411E843-772F-F178-8ABD-719F1EF75DEA}"/>
              </a:ext>
            </a:extLst>
          </p:cNvPr>
          <p:cNvPicPr>
            <a:picLocks noChangeAspect="1"/>
          </p:cNvPicPr>
          <p:nvPr/>
        </p:nvPicPr>
        <p:blipFill>
          <a:blip r:embed="rId8"/>
          <a:stretch>
            <a:fillRect/>
          </a:stretch>
        </p:blipFill>
        <p:spPr>
          <a:xfrm>
            <a:off x="6841112" y="3877116"/>
            <a:ext cx="4017491" cy="1021189"/>
          </a:xfrm>
          <a:prstGeom prst="rect">
            <a:avLst/>
          </a:prstGeom>
        </p:spPr>
      </p:pic>
      <p:pic>
        <p:nvPicPr>
          <p:cNvPr id="7" name="圖片 6">
            <a:extLst>
              <a:ext uri="{FF2B5EF4-FFF2-40B4-BE49-F238E27FC236}">
                <a16:creationId xmlns:a16="http://schemas.microsoft.com/office/drawing/2014/main" id="{CE303236-78CB-32A6-8AB4-BA2D33E4DFDE}"/>
              </a:ext>
            </a:extLst>
          </p:cNvPr>
          <p:cNvPicPr>
            <a:picLocks noChangeAspect="1"/>
          </p:cNvPicPr>
          <p:nvPr/>
        </p:nvPicPr>
        <p:blipFill>
          <a:blip r:embed="rId9"/>
          <a:stretch>
            <a:fillRect/>
          </a:stretch>
        </p:blipFill>
        <p:spPr>
          <a:xfrm>
            <a:off x="3155670" y="1630339"/>
            <a:ext cx="349529" cy="718211"/>
          </a:xfrm>
          <a:prstGeom prst="rect">
            <a:avLst/>
          </a:prstGeom>
        </p:spPr>
      </p:pic>
    </p:spTree>
    <p:extLst>
      <p:ext uri="{BB962C8B-B14F-4D97-AF65-F5344CB8AC3E}">
        <p14:creationId xmlns:p14="http://schemas.microsoft.com/office/powerpoint/2010/main" val="19296896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9B7FF-5848-5C35-EDF4-D1D1B3DB89BA}"/>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E8ACA12B-7102-9CE2-98CE-A0C7604BFD4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84837B80-58C8-69C7-9971-4E36EAFC0321}"/>
              </a:ext>
            </a:extLst>
          </p:cNvPr>
          <p:cNvGrpSpPr/>
          <p:nvPr/>
        </p:nvGrpSpPr>
        <p:grpSpPr>
          <a:xfrm>
            <a:off x="568443" y="319365"/>
            <a:ext cx="5076764" cy="400110"/>
            <a:chOff x="568442" y="319364"/>
            <a:chExt cx="5076764" cy="400111"/>
          </a:xfrm>
        </p:grpSpPr>
        <p:sp>
          <p:nvSpPr>
            <p:cNvPr id="55" name="文本框 23">
              <a:extLst>
                <a:ext uri="{FF2B5EF4-FFF2-40B4-BE49-F238E27FC236}">
                  <a16:creationId xmlns:a16="http://schemas.microsoft.com/office/drawing/2014/main" id="{35438857-8FC3-742D-5B45-55BF4DDF36B2}"/>
                </a:ext>
              </a:extLst>
            </p:cNvPr>
            <p:cNvSpPr txBox="1"/>
            <p:nvPr/>
          </p:nvSpPr>
          <p:spPr>
            <a:xfrm>
              <a:off x="665958" y="319364"/>
              <a:ext cx="4979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Gentleman-Sande(GS)</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AlgorithmforFast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61C9D01-3BE5-E5B6-E965-ADED8DAC28C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71ACAAD-F6DC-6F11-BF40-B930C36CFA09}"/>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38</a:t>
            </a:r>
          </a:p>
        </p:txBody>
      </p:sp>
      <p:pic>
        <p:nvPicPr>
          <p:cNvPr id="4" name="圖片 3">
            <a:extLst>
              <a:ext uri="{FF2B5EF4-FFF2-40B4-BE49-F238E27FC236}">
                <a16:creationId xmlns:a16="http://schemas.microsoft.com/office/drawing/2014/main" id="{0137E67A-4938-F029-71AB-93B9FD61DF8A}"/>
              </a:ext>
            </a:extLst>
          </p:cNvPr>
          <p:cNvPicPr>
            <a:picLocks noChangeAspect="1"/>
          </p:cNvPicPr>
          <p:nvPr/>
        </p:nvPicPr>
        <p:blipFill>
          <a:blip r:embed="rId3"/>
          <a:stretch>
            <a:fillRect/>
          </a:stretch>
        </p:blipFill>
        <p:spPr>
          <a:xfrm>
            <a:off x="153109" y="836983"/>
            <a:ext cx="5400000" cy="1741010"/>
          </a:xfrm>
          <a:prstGeom prst="rect">
            <a:avLst/>
          </a:prstGeom>
        </p:spPr>
      </p:pic>
      <p:pic>
        <p:nvPicPr>
          <p:cNvPr id="7" name="圖片 6">
            <a:extLst>
              <a:ext uri="{FF2B5EF4-FFF2-40B4-BE49-F238E27FC236}">
                <a16:creationId xmlns:a16="http://schemas.microsoft.com/office/drawing/2014/main" id="{492DD975-57E6-EBB3-CE84-38A14CF0209C}"/>
              </a:ext>
            </a:extLst>
          </p:cNvPr>
          <p:cNvPicPr>
            <a:picLocks noChangeAspect="1"/>
          </p:cNvPicPr>
          <p:nvPr/>
        </p:nvPicPr>
        <p:blipFill>
          <a:blip r:embed="rId4"/>
          <a:stretch>
            <a:fillRect/>
          </a:stretch>
        </p:blipFill>
        <p:spPr>
          <a:xfrm>
            <a:off x="32911" y="2518216"/>
            <a:ext cx="5400000" cy="1843174"/>
          </a:xfrm>
          <a:prstGeom prst="rect">
            <a:avLst/>
          </a:prstGeom>
        </p:spPr>
      </p:pic>
      <p:pic>
        <p:nvPicPr>
          <p:cNvPr id="10" name="圖片 9">
            <a:extLst>
              <a:ext uri="{FF2B5EF4-FFF2-40B4-BE49-F238E27FC236}">
                <a16:creationId xmlns:a16="http://schemas.microsoft.com/office/drawing/2014/main" id="{7954F6A6-5FAF-21B2-C4A3-B0EFD96C13E1}"/>
              </a:ext>
            </a:extLst>
          </p:cNvPr>
          <p:cNvPicPr>
            <a:picLocks noChangeAspect="1"/>
          </p:cNvPicPr>
          <p:nvPr/>
        </p:nvPicPr>
        <p:blipFill>
          <a:blip r:embed="rId5"/>
          <a:stretch>
            <a:fillRect/>
          </a:stretch>
        </p:blipFill>
        <p:spPr>
          <a:xfrm>
            <a:off x="222260" y="4361390"/>
            <a:ext cx="5726797" cy="1638934"/>
          </a:xfrm>
          <a:prstGeom prst="rect">
            <a:avLst/>
          </a:prstGeom>
        </p:spPr>
      </p:pic>
      <p:pic>
        <p:nvPicPr>
          <p:cNvPr id="13" name="圖片 12">
            <a:extLst>
              <a:ext uri="{FF2B5EF4-FFF2-40B4-BE49-F238E27FC236}">
                <a16:creationId xmlns:a16="http://schemas.microsoft.com/office/drawing/2014/main" id="{C0AB7795-BFD9-EA6F-719B-D3D6927648E7}"/>
              </a:ext>
            </a:extLst>
          </p:cNvPr>
          <p:cNvPicPr>
            <a:picLocks noChangeAspect="1"/>
          </p:cNvPicPr>
          <p:nvPr/>
        </p:nvPicPr>
        <p:blipFill>
          <a:blip r:embed="rId6"/>
          <a:stretch>
            <a:fillRect/>
          </a:stretch>
        </p:blipFill>
        <p:spPr>
          <a:xfrm>
            <a:off x="5790878" y="295696"/>
            <a:ext cx="5935427" cy="1741010"/>
          </a:xfrm>
          <a:prstGeom prst="rect">
            <a:avLst/>
          </a:prstGeom>
        </p:spPr>
      </p:pic>
      <p:pic>
        <p:nvPicPr>
          <p:cNvPr id="18" name="圖片 17">
            <a:extLst>
              <a:ext uri="{FF2B5EF4-FFF2-40B4-BE49-F238E27FC236}">
                <a16:creationId xmlns:a16="http://schemas.microsoft.com/office/drawing/2014/main" id="{526EB952-2AE9-E1E7-CAC3-DD44DAC2E57B}"/>
              </a:ext>
            </a:extLst>
          </p:cNvPr>
          <p:cNvPicPr>
            <a:picLocks noChangeAspect="1"/>
          </p:cNvPicPr>
          <p:nvPr/>
        </p:nvPicPr>
        <p:blipFill>
          <a:blip r:embed="rId7"/>
          <a:stretch>
            <a:fillRect/>
          </a:stretch>
        </p:blipFill>
        <p:spPr>
          <a:xfrm>
            <a:off x="5931756" y="3608781"/>
            <a:ext cx="5828244" cy="2690314"/>
          </a:xfrm>
          <a:prstGeom prst="rect">
            <a:avLst/>
          </a:prstGeom>
        </p:spPr>
      </p:pic>
      <p:pic>
        <p:nvPicPr>
          <p:cNvPr id="15" name="圖片 14">
            <a:extLst>
              <a:ext uri="{FF2B5EF4-FFF2-40B4-BE49-F238E27FC236}">
                <a16:creationId xmlns:a16="http://schemas.microsoft.com/office/drawing/2014/main" id="{7677C761-56CA-ECD5-27F8-0430B5C79A82}"/>
              </a:ext>
            </a:extLst>
          </p:cNvPr>
          <p:cNvPicPr>
            <a:picLocks noChangeAspect="1"/>
          </p:cNvPicPr>
          <p:nvPr/>
        </p:nvPicPr>
        <p:blipFill>
          <a:blip r:embed="rId8"/>
          <a:stretch>
            <a:fillRect/>
          </a:stretch>
        </p:blipFill>
        <p:spPr>
          <a:xfrm>
            <a:off x="5895054" y="2181170"/>
            <a:ext cx="5901647" cy="1638933"/>
          </a:xfrm>
          <a:prstGeom prst="rect">
            <a:avLst/>
          </a:prstGeom>
        </p:spPr>
      </p:pic>
      <p:pic>
        <p:nvPicPr>
          <p:cNvPr id="20" name="圖片 19">
            <a:extLst>
              <a:ext uri="{FF2B5EF4-FFF2-40B4-BE49-F238E27FC236}">
                <a16:creationId xmlns:a16="http://schemas.microsoft.com/office/drawing/2014/main" id="{5E5C65B4-C4C0-B907-BCA6-840A16631A71}"/>
              </a:ext>
            </a:extLst>
          </p:cNvPr>
          <p:cNvPicPr>
            <a:picLocks noChangeAspect="1"/>
          </p:cNvPicPr>
          <p:nvPr/>
        </p:nvPicPr>
        <p:blipFill>
          <a:blip r:embed="rId9"/>
          <a:srcRect l="2612" r="93897"/>
          <a:stretch/>
        </p:blipFill>
        <p:spPr>
          <a:xfrm>
            <a:off x="11759364" y="3712472"/>
            <a:ext cx="178282" cy="2547363"/>
          </a:xfrm>
          <a:prstGeom prst="rect">
            <a:avLst/>
          </a:prstGeom>
        </p:spPr>
      </p:pic>
    </p:spTree>
    <p:extLst>
      <p:ext uri="{BB962C8B-B14F-4D97-AF65-F5344CB8AC3E}">
        <p14:creationId xmlns:p14="http://schemas.microsoft.com/office/powerpoint/2010/main" val="27829230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F555F-4C55-2673-35DF-329F6FFF567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3E0EDB92-2CFE-4C98-FAF9-1EF5A845DE1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FE333D6-FB18-2EAF-40A4-667B52ADA21F}"/>
              </a:ext>
            </a:extLst>
          </p:cNvPr>
          <p:cNvGrpSpPr/>
          <p:nvPr/>
        </p:nvGrpSpPr>
        <p:grpSpPr>
          <a:xfrm>
            <a:off x="568443" y="319365"/>
            <a:ext cx="5076764" cy="400110"/>
            <a:chOff x="568442" y="319364"/>
            <a:chExt cx="5076764" cy="400111"/>
          </a:xfrm>
        </p:grpSpPr>
        <p:sp>
          <p:nvSpPr>
            <p:cNvPr id="55" name="文本框 23">
              <a:extLst>
                <a:ext uri="{FF2B5EF4-FFF2-40B4-BE49-F238E27FC236}">
                  <a16:creationId xmlns:a16="http://schemas.microsoft.com/office/drawing/2014/main" id="{7E024AC9-0C05-CCB0-B163-9E4D04927AEE}"/>
                </a:ext>
              </a:extLst>
            </p:cNvPr>
            <p:cNvSpPr txBox="1"/>
            <p:nvPr/>
          </p:nvSpPr>
          <p:spPr>
            <a:xfrm>
              <a:off x="665958" y="319364"/>
              <a:ext cx="4979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Gentleman-Sande(GS)</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AlgorithmforFast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348ACF8-46D2-379E-EDE7-85803942E69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C9DDB0E7-0424-E29F-EB20-ECF19CFF4C0A}"/>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39</a:t>
            </a:r>
          </a:p>
        </p:txBody>
      </p:sp>
      <p:pic>
        <p:nvPicPr>
          <p:cNvPr id="4" name="圖片 3">
            <a:extLst>
              <a:ext uri="{FF2B5EF4-FFF2-40B4-BE49-F238E27FC236}">
                <a16:creationId xmlns:a16="http://schemas.microsoft.com/office/drawing/2014/main" id="{05A6A8D9-0A1B-7B18-D6B5-93F6C089C65C}"/>
              </a:ext>
            </a:extLst>
          </p:cNvPr>
          <p:cNvPicPr>
            <a:picLocks noChangeAspect="1"/>
          </p:cNvPicPr>
          <p:nvPr/>
        </p:nvPicPr>
        <p:blipFill>
          <a:blip r:embed="rId3"/>
          <a:stretch>
            <a:fillRect/>
          </a:stretch>
        </p:blipFill>
        <p:spPr>
          <a:xfrm>
            <a:off x="153109" y="836983"/>
            <a:ext cx="5400000" cy="1741010"/>
          </a:xfrm>
          <a:prstGeom prst="rect">
            <a:avLst/>
          </a:prstGeom>
        </p:spPr>
      </p:pic>
      <p:pic>
        <p:nvPicPr>
          <p:cNvPr id="7" name="圖片 6">
            <a:extLst>
              <a:ext uri="{FF2B5EF4-FFF2-40B4-BE49-F238E27FC236}">
                <a16:creationId xmlns:a16="http://schemas.microsoft.com/office/drawing/2014/main" id="{BA3A39C2-E055-4E3B-7BAD-BDF0D95FF189}"/>
              </a:ext>
            </a:extLst>
          </p:cNvPr>
          <p:cNvPicPr>
            <a:picLocks noChangeAspect="1"/>
          </p:cNvPicPr>
          <p:nvPr/>
        </p:nvPicPr>
        <p:blipFill>
          <a:blip r:embed="rId4"/>
          <a:stretch>
            <a:fillRect/>
          </a:stretch>
        </p:blipFill>
        <p:spPr>
          <a:xfrm>
            <a:off x="32911" y="2518216"/>
            <a:ext cx="5400000" cy="1843174"/>
          </a:xfrm>
          <a:prstGeom prst="rect">
            <a:avLst/>
          </a:prstGeom>
        </p:spPr>
      </p:pic>
      <p:pic>
        <p:nvPicPr>
          <p:cNvPr id="10" name="圖片 9">
            <a:extLst>
              <a:ext uri="{FF2B5EF4-FFF2-40B4-BE49-F238E27FC236}">
                <a16:creationId xmlns:a16="http://schemas.microsoft.com/office/drawing/2014/main" id="{65499013-066F-CF49-947E-DF53025AD8AB}"/>
              </a:ext>
            </a:extLst>
          </p:cNvPr>
          <p:cNvPicPr>
            <a:picLocks noChangeAspect="1"/>
          </p:cNvPicPr>
          <p:nvPr/>
        </p:nvPicPr>
        <p:blipFill>
          <a:blip r:embed="rId5"/>
          <a:stretch>
            <a:fillRect/>
          </a:stretch>
        </p:blipFill>
        <p:spPr>
          <a:xfrm>
            <a:off x="222260" y="4361390"/>
            <a:ext cx="5726797" cy="1638934"/>
          </a:xfrm>
          <a:prstGeom prst="rect">
            <a:avLst/>
          </a:prstGeom>
        </p:spPr>
      </p:pic>
      <p:pic>
        <p:nvPicPr>
          <p:cNvPr id="13" name="圖片 12">
            <a:extLst>
              <a:ext uri="{FF2B5EF4-FFF2-40B4-BE49-F238E27FC236}">
                <a16:creationId xmlns:a16="http://schemas.microsoft.com/office/drawing/2014/main" id="{F63B3173-A2B7-C70A-B97F-BB84CB64A021}"/>
              </a:ext>
            </a:extLst>
          </p:cNvPr>
          <p:cNvPicPr>
            <a:picLocks noChangeAspect="1"/>
          </p:cNvPicPr>
          <p:nvPr/>
        </p:nvPicPr>
        <p:blipFill>
          <a:blip r:embed="rId6"/>
          <a:stretch>
            <a:fillRect/>
          </a:stretch>
        </p:blipFill>
        <p:spPr>
          <a:xfrm>
            <a:off x="5790878" y="295696"/>
            <a:ext cx="5935427" cy="1741010"/>
          </a:xfrm>
          <a:prstGeom prst="rect">
            <a:avLst/>
          </a:prstGeom>
        </p:spPr>
      </p:pic>
      <p:pic>
        <p:nvPicPr>
          <p:cNvPr id="18" name="圖片 17">
            <a:extLst>
              <a:ext uri="{FF2B5EF4-FFF2-40B4-BE49-F238E27FC236}">
                <a16:creationId xmlns:a16="http://schemas.microsoft.com/office/drawing/2014/main" id="{22F6FD8C-8AE1-55B9-BD03-9EDDD357CEC5}"/>
              </a:ext>
            </a:extLst>
          </p:cNvPr>
          <p:cNvPicPr>
            <a:picLocks noChangeAspect="1"/>
          </p:cNvPicPr>
          <p:nvPr/>
        </p:nvPicPr>
        <p:blipFill>
          <a:blip r:embed="rId7"/>
          <a:stretch>
            <a:fillRect/>
          </a:stretch>
        </p:blipFill>
        <p:spPr>
          <a:xfrm>
            <a:off x="5931756" y="3608781"/>
            <a:ext cx="5828244" cy="2690314"/>
          </a:xfrm>
          <a:prstGeom prst="rect">
            <a:avLst/>
          </a:prstGeom>
        </p:spPr>
      </p:pic>
      <p:pic>
        <p:nvPicPr>
          <p:cNvPr id="15" name="圖片 14">
            <a:extLst>
              <a:ext uri="{FF2B5EF4-FFF2-40B4-BE49-F238E27FC236}">
                <a16:creationId xmlns:a16="http://schemas.microsoft.com/office/drawing/2014/main" id="{E3304DF2-653D-2E56-558B-B61852340E29}"/>
              </a:ext>
            </a:extLst>
          </p:cNvPr>
          <p:cNvPicPr>
            <a:picLocks noChangeAspect="1"/>
          </p:cNvPicPr>
          <p:nvPr/>
        </p:nvPicPr>
        <p:blipFill>
          <a:blip r:embed="rId8"/>
          <a:stretch>
            <a:fillRect/>
          </a:stretch>
        </p:blipFill>
        <p:spPr>
          <a:xfrm>
            <a:off x="5895054" y="2181170"/>
            <a:ext cx="5901647" cy="1638933"/>
          </a:xfrm>
          <a:prstGeom prst="rect">
            <a:avLst/>
          </a:prstGeom>
        </p:spPr>
      </p:pic>
      <p:pic>
        <p:nvPicPr>
          <p:cNvPr id="20" name="圖片 19">
            <a:extLst>
              <a:ext uri="{FF2B5EF4-FFF2-40B4-BE49-F238E27FC236}">
                <a16:creationId xmlns:a16="http://schemas.microsoft.com/office/drawing/2014/main" id="{CAE6C5A0-34A6-6483-9703-F22FE8FBA872}"/>
              </a:ext>
            </a:extLst>
          </p:cNvPr>
          <p:cNvPicPr>
            <a:picLocks noChangeAspect="1"/>
          </p:cNvPicPr>
          <p:nvPr/>
        </p:nvPicPr>
        <p:blipFill>
          <a:blip r:embed="rId9"/>
          <a:srcRect l="2612" r="93897"/>
          <a:stretch/>
        </p:blipFill>
        <p:spPr>
          <a:xfrm>
            <a:off x="11759364" y="3712472"/>
            <a:ext cx="178282" cy="2547363"/>
          </a:xfrm>
          <a:prstGeom prst="rect">
            <a:avLst/>
          </a:prstGeom>
        </p:spPr>
      </p:pic>
    </p:spTree>
    <p:extLst>
      <p:ext uri="{BB962C8B-B14F-4D97-AF65-F5344CB8AC3E}">
        <p14:creationId xmlns:p14="http://schemas.microsoft.com/office/powerpoint/2010/main" val="2437032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1785799" cy="461665"/>
            <a:chOff x="568442" y="319364"/>
            <a:chExt cx="1785799" cy="461666"/>
          </a:xfrm>
        </p:grpSpPr>
        <p:sp>
          <p:nvSpPr>
            <p:cNvPr id="55" name="文本框 23"/>
            <p:cNvSpPr txBox="1"/>
            <p:nvPr/>
          </p:nvSpPr>
          <p:spPr>
            <a:xfrm>
              <a:off x="665958" y="319364"/>
              <a:ext cx="1688283"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Background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04</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1991772" y="1328320"/>
            <a:ext cx="8208455" cy="430739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Shor's algorithm, combined with a powerful quantum computer, will  possibly break RSA and ECC.</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Initiated by NIST in 2016, the post-quantum cryptography standardization process, , it finalized the selection of </a:t>
            </a:r>
            <a:r>
              <a:rPr lang="en-US" altLang="zh-TW" sz="2000" b="1" dirty="0">
                <a:latin typeface="Times New Roman" panose="02020603050405020304" pitchFamily="18" charset="0"/>
                <a:cs typeface="Times New Roman" panose="02020603050405020304" pitchFamily="18" charset="0"/>
              </a:rPr>
              <a:t>ML-DSA</a:t>
            </a:r>
            <a:r>
              <a:rPr lang="en-US" altLang="zh-TW" sz="2000" dirty="0">
                <a:latin typeface="Times New Roman" panose="02020603050405020304" pitchFamily="18" charset="0"/>
                <a:cs typeface="Times New Roman" panose="02020603050405020304" pitchFamily="18" charset="0"/>
              </a:rPr>
              <a:t> as one of the encryption methods.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Previously known as CRYSTAL-DILITHIUM</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2946627-9A52-D85B-2D3E-051EDDC2D5C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414369" cy="400110"/>
            <a:chOff x="568442" y="319364"/>
            <a:chExt cx="2414369"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31685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B2CFD1B1-2CFC-EBDD-E3EE-08486B1473F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graphicFrame>
        <p:nvGraphicFramePr>
          <p:cNvPr id="5" name="物件 4">
            <a:extLst>
              <a:ext uri="{FF2B5EF4-FFF2-40B4-BE49-F238E27FC236}">
                <a16:creationId xmlns:a16="http://schemas.microsoft.com/office/drawing/2014/main" id="{F94EDDB6-4EA9-4132-A38D-45D8D9B609FC}"/>
              </a:ext>
            </a:extLst>
          </p:cNvPr>
          <p:cNvGraphicFramePr>
            <a:graphicFrameLocks noChangeAspect="1"/>
          </p:cNvGraphicFramePr>
          <p:nvPr>
            <p:extLst>
              <p:ext uri="{D42A27DB-BD31-4B8C-83A1-F6EECF244321}">
                <p14:modId xmlns:p14="http://schemas.microsoft.com/office/powerpoint/2010/main" val="4099634392"/>
              </p:ext>
            </p:extLst>
          </p:nvPr>
        </p:nvGraphicFramePr>
        <p:xfrm>
          <a:off x="1403350" y="1322388"/>
          <a:ext cx="9048750" cy="3754437"/>
        </p:xfrm>
        <a:graphic>
          <a:graphicData uri="http://schemas.openxmlformats.org/presentationml/2006/ole">
            <mc:AlternateContent xmlns:mc="http://schemas.openxmlformats.org/markup-compatibility/2006">
              <mc:Choice xmlns:v="urn:schemas-microsoft-com:vml" Requires="v">
                <p:oleObj spid="_x0000_s3077" name="Visio" r:id="rId4" imgW="12763428" imgH="5295720" progId="Visio.Drawing.15">
                  <p:embed/>
                </p:oleObj>
              </mc:Choice>
              <mc:Fallback>
                <p:oleObj name="Visio" r:id="rId4" imgW="12763428" imgH="5295720" progId="Visio.Drawing.15">
                  <p:embed/>
                  <p:pic>
                    <p:nvPicPr>
                      <p:cNvPr id="0" name=""/>
                      <p:cNvPicPr/>
                      <p:nvPr/>
                    </p:nvPicPr>
                    <p:blipFill>
                      <a:blip r:embed="rId5"/>
                      <a:stretch>
                        <a:fillRect/>
                      </a:stretch>
                    </p:blipFill>
                    <p:spPr>
                      <a:xfrm>
                        <a:off x="1403350" y="1322388"/>
                        <a:ext cx="9048750" cy="3754437"/>
                      </a:xfrm>
                      <a:prstGeom prst="rect">
                        <a:avLst/>
                      </a:prstGeom>
                    </p:spPr>
                  </p:pic>
                </p:oleObj>
              </mc:Fallback>
            </mc:AlternateContent>
          </a:graphicData>
        </a:graphic>
      </p:graphicFrame>
    </p:spTree>
    <p:extLst>
      <p:ext uri="{BB962C8B-B14F-4D97-AF65-F5344CB8AC3E}">
        <p14:creationId xmlns:p14="http://schemas.microsoft.com/office/powerpoint/2010/main" val="9987591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AE7F3-0EB6-D10C-6452-88F139BA2E7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D0C7BF65-5FB8-5886-6B5A-8F31F269264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06A09B19-F51B-77EF-BA18-2306F28154EC}"/>
              </a:ext>
            </a:extLst>
          </p:cNvPr>
          <p:cNvGrpSpPr/>
          <p:nvPr/>
        </p:nvGrpSpPr>
        <p:grpSpPr>
          <a:xfrm>
            <a:off x="568443" y="319365"/>
            <a:ext cx="2445595" cy="400110"/>
            <a:chOff x="568442" y="319364"/>
            <a:chExt cx="2445595" cy="400111"/>
          </a:xfrm>
        </p:grpSpPr>
        <p:sp>
          <p:nvSpPr>
            <p:cNvPr id="55" name="文本框 23">
              <a:extLst>
                <a:ext uri="{FF2B5EF4-FFF2-40B4-BE49-F238E27FC236}">
                  <a16:creationId xmlns:a16="http://schemas.microsoft.com/office/drawing/2014/main" id="{9C0D2A08-2789-6B9E-8B85-698E8D63653D}"/>
                </a:ext>
              </a:extLst>
            </p:cNvPr>
            <p:cNvSpPr txBox="1"/>
            <p:nvPr/>
          </p:nvSpPr>
          <p:spPr>
            <a:xfrm>
              <a:off x="665958" y="319364"/>
              <a:ext cx="23480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RTL simulation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26EBB0C-7250-94D4-6492-3DC21D32891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308903AC-A831-88D3-353B-93800BB8510C}"/>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41</a:t>
            </a:r>
          </a:p>
        </p:txBody>
      </p:sp>
      <p:pic>
        <p:nvPicPr>
          <p:cNvPr id="4" name="圖片 3">
            <a:extLst>
              <a:ext uri="{FF2B5EF4-FFF2-40B4-BE49-F238E27FC236}">
                <a16:creationId xmlns:a16="http://schemas.microsoft.com/office/drawing/2014/main" id="{DFA7300B-5761-FA06-6F28-A730B52D98DB}"/>
              </a:ext>
            </a:extLst>
          </p:cNvPr>
          <p:cNvPicPr>
            <a:picLocks noChangeAspect="1"/>
          </p:cNvPicPr>
          <p:nvPr/>
        </p:nvPicPr>
        <p:blipFill>
          <a:blip r:embed="rId3"/>
          <a:srcRect b="56224"/>
          <a:stretch/>
        </p:blipFill>
        <p:spPr>
          <a:xfrm>
            <a:off x="720899" y="779088"/>
            <a:ext cx="10274204" cy="848990"/>
          </a:xfrm>
          <a:prstGeom prst="rect">
            <a:avLst/>
          </a:prstGeom>
        </p:spPr>
      </p:pic>
      <p:pic>
        <p:nvPicPr>
          <p:cNvPr id="9" name="圖片 8">
            <a:extLst>
              <a:ext uri="{FF2B5EF4-FFF2-40B4-BE49-F238E27FC236}">
                <a16:creationId xmlns:a16="http://schemas.microsoft.com/office/drawing/2014/main" id="{420DBD7B-7149-A5DB-36BA-593EA4E3FFE1}"/>
              </a:ext>
            </a:extLst>
          </p:cNvPr>
          <p:cNvPicPr>
            <a:picLocks noChangeAspect="1"/>
          </p:cNvPicPr>
          <p:nvPr/>
        </p:nvPicPr>
        <p:blipFill>
          <a:blip r:embed="rId4"/>
          <a:stretch>
            <a:fillRect/>
          </a:stretch>
        </p:blipFill>
        <p:spPr>
          <a:xfrm>
            <a:off x="720898" y="2946622"/>
            <a:ext cx="7602011" cy="1648055"/>
          </a:xfrm>
          <a:prstGeom prst="rect">
            <a:avLst/>
          </a:prstGeom>
        </p:spPr>
      </p:pic>
      <p:pic>
        <p:nvPicPr>
          <p:cNvPr id="3" name="圖片 2">
            <a:extLst>
              <a:ext uri="{FF2B5EF4-FFF2-40B4-BE49-F238E27FC236}">
                <a16:creationId xmlns:a16="http://schemas.microsoft.com/office/drawing/2014/main" id="{5A794CDA-329E-77BE-9DEB-CD326CE35184}"/>
              </a:ext>
            </a:extLst>
          </p:cNvPr>
          <p:cNvPicPr>
            <a:picLocks noChangeAspect="1"/>
          </p:cNvPicPr>
          <p:nvPr/>
        </p:nvPicPr>
        <p:blipFill>
          <a:blip r:embed="rId3"/>
          <a:srcRect t="51965"/>
          <a:stretch/>
        </p:blipFill>
        <p:spPr>
          <a:xfrm>
            <a:off x="720899" y="1628078"/>
            <a:ext cx="10274204" cy="931590"/>
          </a:xfrm>
          <a:prstGeom prst="rect">
            <a:avLst/>
          </a:prstGeom>
        </p:spPr>
      </p:pic>
      <p:pic>
        <p:nvPicPr>
          <p:cNvPr id="6" name="圖片 5">
            <a:extLst>
              <a:ext uri="{FF2B5EF4-FFF2-40B4-BE49-F238E27FC236}">
                <a16:creationId xmlns:a16="http://schemas.microsoft.com/office/drawing/2014/main" id="{A74CF027-1B72-47DB-E8D0-8A31C49EB070}"/>
              </a:ext>
            </a:extLst>
          </p:cNvPr>
          <p:cNvPicPr>
            <a:picLocks noChangeAspect="1"/>
          </p:cNvPicPr>
          <p:nvPr/>
        </p:nvPicPr>
        <p:blipFill>
          <a:blip r:embed="rId5"/>
          <a:stretch>
            <a:fillRect/>
          </a:stretch>
        </p:blipFill>
        <p:spPr>
          <a:xfrm>
            <a:off x="780113" y="4853805"/>
            <a:ext cx="4467849" cy="1819529"/>
          </a:xfrm>
          <a:prstGeom prst="rect">
            <a:avLst/>
          </a:prstGeom>
        </p:spPr>
      </p:pic>
    </p:spTree>
    <p:extLst>
      <p:ext uri="{BB962C8B-B14F-4D97-AF65-F5344CB8AC3E}">
        <p14:creationId xmlns:p14="http://schemas.microsoft.com/office/powerpoint/2010/main" val="30122822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69607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CA5E0765-D2D7-D887-A250-08E1EF4639E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1995793" cy="400110"/>
            <a:chOff x="568442" y="319364"/>
            <a:chExt cx="1995793" cy="400111"/>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189827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96F4B7A7-6733-2937-16F2-0A86721B97BF}"/>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43</a:t>
            </a:r>
          </a:p>
        </p:txBody>
      </p:sp>
      <p:graphicFrame>
        <p:nvGraphicFramePr>
          <p:cNvPr id="3" name="圖表 2">
            <a:extLst>
              <a:ext uri="{FF2B5EF4-FFF2-40B4-BE49-F238E27FC236}">
                <a16:creationId xmlns:a16="http://schemas.microsoft.com/office/drawing/2014/main" id="{3414B945-488E-60AE-6AFB-EF3503C42C21}"/>
              </a:ext>
            </a:extLst>
          </p:cNvPr>
          <p:cNvGraphicFramePr/>
          <p:nvPr>
            <p:extLst>
              <p:ext uri="{D42A27DB-BD31-4B8C-83A1-F6EECF244321}">
                <p14:modId xmlns:p14="http://schemas.microsoft.com/office/powerpoint/2010/main" val="175223421"/>
              </p:ext>
            </p:extLst>
          </p:nvPr>
        </p:nvGraphicFramePr>
        <p:xfrm>
          <a:off x="2137265" y="1171221"/>
          <a:ext cx="7530842" cy="50177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100823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33A8C-4845-91BE-CDC2-D5AC0098DAB4}"/>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79E767C8-E4D8-6F52-2120-691014DB4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a:extLst>
              <a:ext uri="{FF2B5EF4-FFF2-40B4-BE49-F238E27FC236}">
                <a16:creationId xmlns:a16="http://schemas.microsoft.com/office/drawing/2014/main" id="{14CDE4C5-6B77-0D2B-7BDD-27F761A298EC}"/>
              </a:ext>
            </a:extLst>
          </p:cNvPr>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References</a:t>
            </a:r>
          </a:p>
        </p:txBody>
      </p:sp>
      <p:grpSp>
        <p:nvGrpSpPr>
          <p:cNvPr id="6" name="组合 5">
            <a:extLst>
              <a:ext uri="{FF2B5EF4-FFF2-40B4-BE49-F238E27FC236}">
                <a16:creationId xmlns:a16="http://schemas.microsoft.com/office/drawing/2014/main" id="{D43A301D-8281-60A0-CF2F-14230E958BB1}"/>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E3EC6A57-3ADA-5FB8-F638-56D44FAF76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9E1FB9B6-6DA8-E24F-FD74-750C5BC7EAB8}"/>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06</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A33F2080-71D4-D584-1AF1-A0AF9D33B491}"/>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611F717A-595D-EF89-DC08-B339AE1D00B9}"/>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264634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en-US" altLang="zh-TW" dirty="0"/>
              <a:t>D</a:t>
            </a: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20314" cy="400110"/>
            <a:chOff x="568442" y="319364"/>
            <a:chExt cx="1420314" cy="400111"/>
          </a:xfrm>
        </p:grpSpPr>
        <p:sp>
          <p:nvSpPr>
            <p:cNvPr id="55" name="文本框 23"/>
            <p:cNvSpPr txBox="1"/>
            <p:nvPr/>
          </p:nvSpPr>
          <p:spPr>
            <a:xfrm>
              <a:off x="665958" y="319364"/>
              <a:ext cx="1322798"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9</a:t>
            </a:r>
            <a:endParaRPr lang="zh-TW" altLang="en-US" dirty="0">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B75AB2EC-B47C-4B70-A437-5347A8A4C880}"/>
              </a:ext>
            </a:extLst>
          </p:cNvPr>
          <p:cNvPicPr>
            <a:picLocks noChangeAspect="1"/>
          </p:cNvPicPr>
          <p:nvPr/>
        </p:nvPicPr>
        <p:blipFill>
          <a:blip r:embed="rId3"/>
          <a:stretch>
            <a:fillRect/>
          </a:stretch>
        </p:blipFill>
        <p:spPr>
          <a:xfrm>
            <a:off x="2729557" y="990993"/>
            <a:ext cx="3458058" cy="638264"/>
          </a:xfrm>
          <a:prstGeom prst="rect">
            <a:avLst/>
          </a:prstGeom>
        </p:spPr>
      </p:pic>
      <p:sp>
        <p:nvSpPr>
          <p:cNvPr id="14" name="矩形 13">
            <a:extLst>
              <a:ext uri="{FF2B5EF4-FFF2-40B4-BE49-F238E27FC236}">
                <a16:creationId xmlns:a16="http://schemas.microsoft.com/office/drawing/2014/main" id="{8F92990F-46F6-41C7-B262-A6F21C9B1D9F}"/>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C5259DB0-9BD5-45C2-B7DD-7180E8705234}"/>
              </a:ext>
            </a:extLst>
          </p:cNvPr>
          <p:cNvSpPr/>
          <p:nvPr/>
        </p:nvSpPr>
        <p:spPr>
          <a:xfrm>
            <a:off x="1738933" y="968262"/>
            <a:ext cx="8714131" cy="5909310"/>
          </a:xfrm>
          <a:prstGeom prst="rect">
            <a:avLst/>
          </a:prstGeom>
        </p:spPr>
        <p:txBody>
          <a:bodyPr wrap="square">
            <a:spAutoFit/>
          </a:bodyPr>
          <a:lstStyle/>
          <a:p>
            <a:pPr marL="449263" indent="-449263" algn="just"/>
            <a:r>
              <a:rPr lang="en-US" altLang="zh-TW" dirty="0">
                <a:latin typeface="Times New Roman" panose="02020603050405020304" pitchFamily="18" charset="0"/>
                <a:cs typeface="Times New Roman" panose="02020603050405020304" pitchFamily="18" charset="0"/>
              </a:rPr>
              <a:t>[1] 	“Module-Lattice-Based digital signature standard,” National Institute of Standards and              Technology, Gaithersburg, MD, Aug. 2023. Accessed: Aug. 05, 2024. [Online]. Available: </a:t>
            </a:r>
            <a:r>
              <a:rPr lang="en-US" altLang="zh-TW" dirty="0">
                <a:latin typeface="Times New Roman" panose="02020603050405020304" pitchFamily="18" charset="0"/>
                <a:cs typeface="Times New Roman" panose="02020603050405020304" pitchFamily="18" charset="0"/>
                <a:hlinkClick r:id="rId4"/>
              </a:rPr>
              <a:t>http://dx.doi.org/10.6028/nist.fips.204.ipd</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[2] </a:t>
            </a:r>
            <a:r>
              <a:rPr lang="zh-TW" altLang="en-US" dirty="0">
                <a:latin typeface="Times New Roman" panose="02020603050405020304" pitchFamily="18" charset="0"/>
                <a:cs typeface="Times New Roman" panose="02020603050405020304" pitchFamily="18" charset="0"/>
              </a:rPr>
              <a:t>蔡秉邕， </a:t>
            </a:r>
            <a:r>
              <a:rPr lang="en-US" altLang="zh-TW" dirty="0" err="1">
                <a:latin typeface="Times New Roman" panose="02020603050405020304" pitchFamily="18" charset="0"/>
                <a:cs typeface="Times New Roman" panose="02020603050405020304" pitchFamily="18" charset="0"/>
              </a:rPr>
              <a:t>Dilithium</a:t>
            </a:r>
            <a:r>
              <a:rPr lang="zh-TW" altLang="en-US" dirty="0">
                <a:latin typeface="Times New Roman" panose="02020603050405020304" pitchFamily="18" charset="0"/>
                <a:cs typeface="Times New Roman" panose="02020603050405020304" pitchFamily="18" charset="0"/>
              </a:rPr>
              <a:t>數位簽章系統的安全性估計，碩士論文，國立清華大學，</a:t>
            </a:r>
            <a:r>
              <a:rPr lang="en-US" altLang="zh-TW" dirty="0">
                <a:latin typeface="Times New Roman" panose="02020603050405020304" pitchFamily="18" charset="0"/>
                <a:cs typeface="Times New Roman" panose="02020603050405020304" pitchFamily="18" charset="0"/>
              </a:rPr>
              <a:t>2022</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t> </a:t>
            </a:r>
          </a:p>
          <a:p>
            <a:pPr marL="449263" indent="-449263" algn="just"/>
            <a:r>
              <a:rPr lang="en-US" altLang="zh-TW" dirty="0">
                <a:latin typeface="Times New Roman" panose="02020603050405020304" pitchFamily="18" charset="0"/>
                <a:cs typeface="Times New Roman" panose="02020603050405020304" pitchFamily="18" charset="0"/>
              </a:rPr>
              <a:t>[3] </a:t>
            </a:r>
            <a:r>
              <a:rPr lang="zh-TW" altLang="en-US" dirty="0"/>
              <a:t>黃彥霖</a:t>
            </a:r>
            <a:r>
              <a:rPr lang="zh-TW" altLang="en-US" dirty="0">
                <a:latin typeface="Times New Roman" panose="02020603050405020304" pitchFamily="18" charset="0"/>
                <a:cs typeface="Times New Roman" panose="02020603050405020304" pitchFamily="18" charset="0"/>
              </a:rPr>
              <a:t>，</a:t>
            </a:r>
            <a:r>
              <a:rPr lang="zh-TW" altLang="en-US" dirty="0"/>
              <a:t>容錯學習密碼學的加密演算法與其實作</a:t>
            </a:r>
            <a:r>
              <a:rPr lang="zh-TW" altLang="en-US" dirty="0">
                <a:latin typeface="Times New Roman" panose="02020603050405020304" pitchFamily="18" charset="0"/>
                <a:cs typeface="Times New Roman" panose="02020603050405020304" pitchFamily="18" charset="0"/>
              </a:rPr>
              <a:t>，碩士論文，國立交通大學，</a:t>
            </a:r>
            <a:r>
              <a:rPr lang="en-US" altLang="zh-TW" dirty="0">
                <a:latin typeface="Times New Roman" panose="02020603050405020304" pitchFamily="18" charset="0"/>
                <a:cs typeface="Times New Roman" panose="02020603050405020304" pitchFamily="18" charset="0"/>
              </a:rPr>
              <a:t>2019</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[4] 	A. </a:t>
            </a:r>
            <a:r>
              <a:rPr lang="en-US" altLang="zh-TW" dirty="0" err="1">
                <a:latin typeface="Times New Roman" panose="02020603050405020304" pitchFamily="18" charset="0"/>
                <a:cs typeface="Times New Roman" panose="02020603050405020304" pitchFamily="18" charset="0"/>
              </a:rPr>
              <a:t>Satriawan</a:t>
            </a:r>
            <a:r>
              <a:rPr lang="en-US" altLang="zh-TW" dirty="0">
                <a:latin typeface="Times New Roman" panose="02020603050405020304" pitchFamily="18" charset="0"/>
                <a:cs typeface="Times New Roman" panose="02020603050405020304" pitchFamily="18" charset="0"/>
              </a:rPr>
              <a:t>, R. </a:t>
            </a:r>
            <a:r>
              <a:rPr lang="en-US" altLang="zh-TW" dirty="0" err="1">
                <a:latin typeface="Times New Roman" panose="02020603050405020304" pitchFamily="18" charset="0"/>
                <a:cs typeface="Times New Roman" panose="02020603050405020304" pitchFamily="18" charset="0"/>
              </a:rPr>
              <a:t>Mareta</a:t>
            </a:r>
            <a:r>
              <a:rPr lang="en-US" altLang="zh-TW" dirty="0">
                <a:latin typeface="Times New Roman" panose="02020603050405020304" pitchFamily="18" charset="0"/>
                <a:cs typeface="Times New Roman" panose="02020603050405020304" pitchFamily="18" charset="0"/>
              </a:rPr>
              <a:t>, and H. Lee, </a:t>
            </a:r>
            <a:r>
              <a:rPr lang="en-US" altLang="zh-TW" i="1" dirty="0">
                <a:latin typeface="Times New Roman" panose="02020603050405020304" pitchFamily="18" charset="0"/>
                <a:cs typeface="Times New Roman" panose="02020603050405020304" pitchFamily="18" charset="0"/>
              </a:rPr>
              <a:t>A Complete Beginner Guide to the Number      Theoretic Transform </a:t>
            </a:r>
            <a:r>
              <a:rPr lang="en-US" altLang="zh-TW" dirty="0">
                <a:latin typeface="Times New Roman" panose="02020603050405020304" pitchFamily="18" charset="0"/>
                <a:cs typeface="Times New Roman" panose="02020603050405020304" pitchFamily="18" charset="0"/>
              </a:rPr>
              <a:t>(</a:t>
            </a:r>
            <a:r>
              <a:rPr lang="en-US" altLang="zh-TW" i="1" dirty="0">
                <a:latin typeface="Times New Roman" panose="02020603050405020304" pitchFamily="18" charset="0"/>
                <a:cs typeface="Times New Roman" panose="02020603050405020304" pitchFamily="18" charset="0"/>
              </a:rPr>
              <a:t>NTT</a:t>
            </a:r>
            <a:r>
              <a:rPr lang="en-US" altLang="zh-TW" dirty="0">
                <a:latin typeface="Times New Roman" panose="02020603050405020304" pitchFamily="18" charset="0"/>
                <a:cs typeface="Times New Roman" panose="02020603050405020304" pitchFamily="18" charset="0"/>
              </a:rPr>
              <a:t>),</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Dept. of Electrical and Computer Engineering, </a:t>
            </a:r>
            <a:r>
              <a:rPr lang="en-US" altLang="zh-TW" dirty="0" err="1">
                <a:latin typeface="Times New Roman" panose="02020603050405020304" pitchFamily="18" charset="0"/>
                <a:cs typeface="Times New Roman" panose="02020603050405020304" pitchFamily="18" charset="0"/>
              </a:rPr>
              <a:t>Inha</a:t>
            </a:r>
            <a:r>
              <a:rPr lang="en-US" altLang="zh-TW" dirty="0">
                <a:latin typeface="Times New Roman" panose="02020603050405020304" pitchFamily="18" charset="0"/>
                <a:cs typeface="Times New Roman" panose="02020603050405020304" pitchFamily="18" charset="0"/>
              </a:rPr>
              <a:t> University, Incheon, South Korea.</a:t>
            </a: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[5] 	L.</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Ortega, K. </a:t>
            </a:r>
            <a:r>
              <a:rPr lang="en-US" altLang="zh-TW" dirty="0">
                <a:solidFill>
                  <a:srgbClr val="FF0000"/>
                </a:solidFill>
                <a:latin typeface="Times New Roman" panose="02020603050405020304" pitchFamily="18" charset="0"/>
                <a:cs typeface="Times New Roman" panose="02020603050405020304" pitchFamily="18" charset="0"/>
              </a:rPr>
              <a:t>D., </a:t>
            </a:r>
            <a:r>
              <a:rPr lang="en-US" altLang="zh-TW" dirty="0">
                <a:latin typeface="Times New Roman" panose="02020603050405020304" pitchFamily="18" charset="0"/>
                <a:cs typeface="Times New Roman" panose="02020603050405020304" pitchFamily="18" charset="0"/>
              </a:rPr>
              <a:t>and L. J. Dominguez Perez, “Implementing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on FRDM-K64,” in </a:t>
            </a:r>
            <a:r>
              <a:rPr lang="en-US" altLang="zh-TW" i="1" dirty="0">
                <a:latin typeface="Times New Roman" panose="02020603050405020304" pitchFamily="18" charset="0"/>
                <a:cs typeface="Times New Roman" panose="02020603050405020304" pitchFamily="18" charset="0"/>
              </a:rPr>
              <a:t>Proceedings of the 2021 IEEE 12th Annual Ubiquitous Computing</a:t>
            </a:r>
            <a:r>
              <a:rPr lang="en-US" altLang="zh-TW" dirty="0">
                <a:latin typeface="Times New Roman" panose="02020603050405020304" pitchFamily="18" charset="0"/>
                <a:cs typeface="Times New Roman" panose="02020603050405020304" pitchFamily="18" charset="0"/>
              </a:rPr>
              <a:t>, Electronics &amp;amp; Mobile Communication Conference (UEMCON), pp. 0178–0183, 2021. </a:t>
            </a:r>
            <a:r>
              <a:rPr lang="zh-TW" altLang="en-US" dirty="0">
                <a:latin typeface="Times New Roman" panose="02020603050405020304" pitchFamily="18" charset="0"/>
                <a:cs typeface="Times New Roman" panose="02020603050405020304" pitchFamily="18" charset="0"/>
              </a:rPr>
              <a:t>地點日起補</a:t>
            </a:r>
            <a:r>
              <a:rPr lang="en-US" altLang="zh-TW" dirty="0">
                <a:latin typeface="Times New Roman" panose="02020603050405020304" pitchFamily="18" charset="0"/>
                <a:cs typeface="Times New Roman" panose="02020603050405020304" pitchFamily="18" charset="0"/>
              </a:rPr>
              <a:t> Available: </a:t>
            </a:r>
            <a:r>
              <a:rPr lang="en-US" altLang="zh-TW" dirty="0">
                <a:latin typeface="Times New Roman" panose="02020603050405020304" pitchFamily="18" charset="0"/>
                <a:cs typeface="Times New Roman" panose="02020603050405020304" pitchFamily="18" charset="0"/>
                <a:hlinkClick r:id="rId5"/>
              </a:rPr>
              <a:t>http://dx.doi.org/10.1109/uemcon53757.2021.9666622</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[6] 	T.-H. Nguyen, B. </a:t>
            </a:r>
            <a:r>
              <a:rPr lang="en-US" altLang="zh-TW" dirty="0" err="1">
                <a:latin typeface="Times New Roman" panose="02020603050405020304" pitchFamily="18" charset="0"/>
                <a:cs typeface="Times New Roman" panose="02020603050405020304" pitchFamily="18" charset="0"/>
              </a:rPr>
              <a:t>Kieu</a:t>
            </a:r>
            <a:r>
              <a:rPr lang="en-US" altLang="zh-TW" dirty="0">
                <a:latin typeface="Times New Roman" panose="02020603050405020304" pitchFamily="18" charset="0"/>
                <a:cs typeface="Times New Roman" panose="02020603050405020304" pitchFamily="18" charset="0"/>
              </a:rPr>
              <a:t>-Do-Nguyen, C.-K. Pham, and T.-T. Hoang, “High-speed NTT accelerator for crystal-</a:t>
            </a:r>
            <a:r>
              <a:rPr lang="en-US" altLang="zh-TW" dirty="0" err="1">
                <a:latin typeface="Times New Roman" panose="02020603050405020304" pitchFamily="18" charset="0"/>
                <a:cs typeface="Times New Roman" panose="02020603050405020304" pitchFamily="18" charset="0"/>
              </a:rPr>
              <a:t>kyber</a:t>
            </a:r>
            <a:r>
              <a:rPr lang="en-US" altLang="zh-TW" dirty="0">
                <a:latin typeface="Times New Roman" panose="02020603050405020304" pitchFamily="18" charset="0"/>
                <a:cs typeface="Times New Roman" panose="02020603050405020304" pitchFamily="18" charset="0"/>
              </a:rPr>
              <a:t> and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a:t>
            </a:r>
            <a:r>
              <a:rPr lang="en-US" altLang="zh-TW" i="1" dirty="0">
                <a:latin typeface="Times New Roman" panose="02020603050405020304" pitchFamily="18" charset="0"/>
                <a:cs typeface="Times New Roman" panose="02020603050405020304" pitchFamily="18" charset="0"/>
              </a:rPr>
              <a:t>IEEE Access, vol</a:t>
            </a:r>
            <a:r>
              <a:rPr lang="zh-TW" altLang="en-US" i="1" dirty="0">
                <a:latin typeface="Times New Roman" panose="02020603050405020304" pitchFamily="18" charset="0"/>
                <a:cs typeface="Times New Roman" panose="02020603050405020304" pitchFamily="18" charset="0"/>
              </a:rPr>
              <a:t>查</a:t>
            </a:r>
            <a:r>
              <a:rPr lang="en-US" altLang="zh-TW" dirty="0">
                <a:latin typeface="Times New Roman" panose="02020603050405020304" pitchFamily="18" charset="0"/>
                <a:cs typeface="Times New Roman" panose="02020603050405020304" pitchFamily="18" charset="0"/>
              </a:rPr>
              <a:t>, no.12, pp. 34918–34930, 2024, Available: </a:t>
            </a:r>
            <a:r>
              <a:rPr lang="en-US" altLang="zh-TW" dirty="0">
                <a:latin typeface="Times New Roman" panose="02020603050405020304" pitchFamily="18" charset="0"/>
                <a:cs typeface="Times New Roman" panose="02020603050405020304" pitchFamily="18" charset="0"/>
                <a:hlinkClick r:id="rId6"/>
              </a:rPr>
              <a:t>https://doi.org/10.1109/access.2024.3371581</a:t>
            </a:r>
            <a:endParaRPr lang="en-US" altLang="zh-TW"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84395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Tree>
    <p:extLst>
      <p:ext uri="{BB962C8B-B14F-4D97-AF65-F5344CB8AC3E}">
        <p14:creationId xmlns:p14="http://schemas.microsoft.com/office/powerpoint/2010/main" val="3957496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75950" cy="400110"/>
            <a:chOff x="568442" y="319364"/>
            <a:chExt cx="3975950" cy="400111"/>
          </a:xfrm>
        </p:grpSpPr>
        <p:sp>
          <p:nvSpPr>
            <p:cNvPr id="55" name="文本框 23"/>
            <p:cNvSpPr txBox="1"/>
            <p:nvPr/>
          </p:nvSpPr>
          <p:spPr>
            <a:xfrm>
              <a:off x="665958" y="319364"/>
              <a:ext cx="38784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10</a:t>
            </a:r>
            <a:endParaRPr lang="zh-TW" altLang="en-US" dirty="0">
              <a:latin typeface="Times New Roman" panose="02020603050405020304" pitchFamily="18" charset="0"/>
              <a:cs typeface="Times New Roman" panose="02020603050405020304" pitchFamily="18" charset="0"/>
            </a:endParaRPr>
          </a:p>
        </p:txBody>
      </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1723"/>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nvGrpSpPr>
          <p:cNvPr id="54" name="组合 53"/>
          <p:cNvGrpSpPr/>
          <p:nvPr/>
        </p:nvGrpSpPr>
        <p:grpSpPr>
          <a:xfrm>
            <a:off x="568443" y="319365"/>
            <a:ext cx="1463596" cy="461665"/>
            <a:chOff x="568442" y="319364"/>
            <a:chExt cx="1463596" cy="461666"/>
          </a:xfrm>
        </p:grpSpPr>
        <p:sp>
          <p:nvSpPr>
            <p:cNvPr id="55" name="文本框 23"/>
            <p:cNvSpPr txBox="1"/>
            <p:nvPr/>
          </p:nvSpPr>
          <p:spPr>
            <a:xfrm>
              <a:off x="665958" y="319364"/>
              <a:ext cx="136608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05</a:t>
            </a:r>
            <a:endParaRPr lang="zh-TW" altLang="en-US" dirty="0">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7F519BC3-B78A-4FA2-B82F-FE0489489CFD}"/>
              </a:ext>
            </a:extLst>
          </p:cNvPr>
          <p:cNvSpPr txBox="1"/>
          <p:nvPr/>
        </p:nvSpPr>
        <p:spPr>
          <a:xfrm>
            <a:off x="1716386" y="737757"/>
            <a:ext cx="10259614"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Defines method for generating digital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Based on the worst-case hardness of module lattice problems, it has potential resistance against both quantum and classical attacks.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Advantages include fast arithmetic operations, efficient encryption, and compact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Uses uniformly sampled high-entropy Gaussian-distributed secrets to generate random keys.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The core security challenges of ML-DSA include MLWE problem and </a:t>
            </a:r>
            <a:r>
              <a:rPr lang="en-US" altLang="zh-TW" sz="2000" dirty="0" err="1">
                <a:latin typeface="Times New Roman" panose="02020603050405020304" pitchFamily="18" charset="0"/>
                <a:cs typeface="Times New Roman" panose="02020603050405020304" pitchFamily="18" charset="0"/>
              </a:rPr>
              <a:t>tMSIS</a:t>
            </a:r>
            <a:r>
              <a:rPr lang="en-US" altLang="zh-TW" sz="2000" dirty="0">
                <a:latin typeface="Times New Roman" panose="02020603050405020304" pitchFamily="18" charset="0"/>
                <a:cs typeface="Times New Roman" panose="02020603050405020304" pitchFamily="18" charset="0"/>
              </a:rPr>
              <a:t> problem</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2616423" y="4631541"/>
            <a:ext cx="6959154" cy="1655186"/>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spTree>
    <p:extLst>
      <p:ext uri="{BB962C8B-B14F-4D97-AF65-F5344CB8AC3E}">
        <p14:creationId xmlns:p14="http://schemas.microsoft.com/office/powerpoint/2010/main" val="2587627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grpSp>
        <p:nvGrpSpPr>
          <p:cNvPr id="54" name="组合 53"/>
          <p:cNvGrpSpPr/>
          <p:nvPr/>
        </p:nvGrpSpPr>
        <p:grpSpPr>
          <a:xfrm>
            <a:off x="568443" y="319365"/>
            <a:ext cx="2770299" cy="400110"/>
            <a:chOff x="568442" y="319364"/>
            <a:chExt cx="2770299" cy="400111"/>
          </a:xfrm>
        </p:grpSpPr>
        <p:sp>
          <p:nvSpPr>
            <p:cNvPr id="55" name="文本框 23"/>
            <p:cNvSpPr txBox="1"/>
            <p:nvPr/>
          </p:nvSpPr>
          <p:spPr>
            <a:xfrm>
              <a:off x="665958" y="319364"/>
              <a:ext cx="2672783" cy="400111"/>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Fiat-Shamir with Aborts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1F0D7501-2C99-CDEB-4CB2-E1DB84FC192F}"/>
                  </a:ext>
                </a:extLst>
              </p:cNvPr>
              <p:cNvSpPr txBox="1"/>
              <p:nvPr/>
            </p:nvSpPr>
            <p:spPr>
              <a:xfrm>
                <a:off x="568442" y="779087"/>
                <a:ext cx="5641858" cy="5206233"/>
              </a:xfrm>
              <a:prstGeom prst="rect">
                <a:avLst/>
              </a:prstGeom>
              <a:noFill/>
            </p:spPr>
            <p:txBody>
              <a:bodyPr wrap="square" rtlCol="0">
                <a:spAutoFit/>
              </a:bodyPr>
              <a:lstStyle/>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Commitment</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signer generates a random vector</a:t>
                </a:r>
                <a14:m>
                  <m:oMath xmlns:m="http://schemas.openxmlformats.org/officeDocument/2006/math">
                    <m:r>
                      <a:rPr lang="en-US" altLang="zh-TW" b="0" i="0" dirty="0" smtClean="0">
                        <a:latin typeface="Cambria Math" panose="02040503050406030204" pitchFamily="18" charset="0"/>
                      </a:rPr>
                      <m:t> </m:t>
                    </m:r>
                    <m:r>
                      <m:rPr>
                        <m:sty m:val="p"/>
                      </m:rPr>
                      <a:rPr lang="en-US" altLang="zh-TW" i="1" dirty="0">
                        <a:latin typeface="Cambria Math" panose="02040503050406030204" pitchFamily="18" charset="0"/>
                      </a:rPr>
                      <m:t>y</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nor/>
                          </m:rPr>
                          <a:rPr lang="en-US" altLang="zh-TW" dirty="0">
                            <a:latin typeface="Times New Roman" panose="02020603050405020304" pitchFamily="18" charset="0"/>
                            <a:cs typeface="Times New Roman" panose="02020603050405020304" pitchFamily="18" charset="0"/>
                          </a:rPr>
                          <m:t>ℓ</m:t>
                        </m:r>
                      </m:sup>
                    </m:sSubSup>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commitment value is </a:t>
                </a:r>
                <a14:m>
                  <m:oMath xmlns:m="http://schemas.openxmlformats.org/officeDocument/2006/math">
                    <m:r>
                      <a:rPr lang="zh-TW" altLang="en-US" i="1" dirty="0" smtClean="0">
                        <a:latin typeface="Cambria Math" panose="02040503050406030204" pitchFamily="18" charset="0"/>
                      </a:rPr>
                      <m:t>𝑤</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𝐴𝑦</m:t>
                    </m:r>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14:m>
                  <m:oMath xmlns:m="http://schemas.openxmlformats.org/officeDocument/2006/math">
                    <m:r>
                      <a:rPr lang="zh-TW" altLang="en-US" i="1" dirty="0" smtClean="0">
                        <a:latin typeface="Cambria Math" panose="02040503050406030204" pitchFamily="18" charset="0"/>
                      </a:rPr>
                      <m:t>𝑤</m:t>
                    </m:r>
                    <m:r>
                      <a:rPr lang="zh-TW" altLang="en-US" i="1" dirty="0" smtClean="0">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is rounded to obtain</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t>
                </a: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Challenge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challenge </a:t>
                </a:r>
                <a14:m>
                  <m:oMath xmlns:m="http://schemas.openxmlformats.org/officeDocument/2006/math">
                    <m:r>
                      <a:rPr lang="en-US" altLang="zh-TW"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 is generated by hashing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and the message representative </a:t>
                </a:r>
                <a14:m>
                  <m:oMath xmlns:m="http://schemas.openxmlformats.org/officeDocument/2006/math">
                    <m:r>
                      <a:rPr lang="en-US" altLang="zh-TW" i="1" dirty="0" smtClean="0">
                        <a:latin typeface="Cambria Math" panose="02040503050406030204" pitchFamily="18" charset="0"/>
                      </a:rPr>
                      <m:t>𝜇</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Response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response</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r>
                      <a:rPr lang="zh-TW" altLang="en-US" i="1" dirty="0" smtClean="0">
                        <a:latin typeface="Cambria Math" panose="02040503050406030204" pitchFamily="18" charset="0"/>
                      </a:rPr>
                      <m:t>𝑧</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𝑦</m:t>
                    </m:r>
                    <m:r>
                      <a:rPr lang="en-US" altLang="zh-TW" i="1" dirty="0" smtClean="0">
                        <a:latin typeface="Cambria Math" panose="02040503050406030204" pitchFamily="18" charset="0"/>
                      </a:rPr>
                      <m:t>+</m:t>
                    </m:r>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r>
                      <a:rPr lang="en-US" altLang="zh-TW" i="1" dirty="0" smtClean="0">
                        <a:latin typeface="Cambria Math" panose="02040503050406030204" pitchFamily="18" charset="0"/>
                      </a:rPr>
                      <m:t>⋅</m:t>
                    </m:r>
                    <m:r>
                      <a:rPr lang="zh-TW" altLang="en-US"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is part of the private key)</a:t>
                </a: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Use rejection sampling to check whether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meets specific coefficient bounds</a:t>
                </a:r>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1F0D7501-2C99-CDEB-4CB2-E1DB84FC192F}"/>
                  </a:ext>
                </a:extLst>
              </p:cNvPr>
              <p:cNvSpPr txBox="1">
                <a:spLocks noRot="1" noChangeAspect="1" noMove="1" noResize="1" noEditPoints="1" noAdjustHandles="1" noChangeArrowheads="1" noChangeShapeType="1" noTextEdit="1"/>
              </p:cNvSpPr>
              <p:nvPr/>
            </p:nvSpPr>
            <p:spPr>
              <a:xfrm>
                <a:off x="568442" y="779087"/>
                <a:ext cx="5641858" cy="5206233"/>
              </a:xfrm>
              <a:prstGeom prst="rect">
                <a:avLst/>
              </a:prstGeom>
              <a:blipFill>
                <a:blip r:embed="rId3"/>
                <a:stretch>
                  <a:fillRect l="-648" b="-585"/>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 name="文字方塊 6">
                <a:extLst>
                  <a:ext uri="{FF2B5EF4-FFF2-40B4-BE49-F238E27FC236}">
                    <a16:creationId xmlns:a16="http://schemas.microsoft.com/office/drawing/2014/main" id="{5E111187-42FC-361A-5F31-FF3748776243}"/>
                  </a:ext>
                </a:extLst>
              </p:cNvPr>
              <p:cNvSpPr txBox="1"/>
              <p:nvPr/>
            </p:nvSpPr>
            <p:spPr>
              <a:xfrm>
                <a:off x="6433013" y="683300"/>
                <a:ext cx="5482761" cy="5129674"/>
              </a:xfrm>
              <a:prstGeom prst="rect">
                <a:avLst/>
              </a:prstGeom>
              <a:noFill/>
            </p:spPr>
            <p:txBody>
              <a:bodyPr wrap="square" rtlCol="0">
                <a:spAutoFit/>
              </a:bodyPr>
              <a:lstStyle/>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Hint Calculation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enable the verifier to reconstruct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from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compressed public value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i="1">
                            <a:latin typeface="Cambria Math" panose="02040503050406030204" pitchFamily="18" charset="0"/>
                          </a:rPr>
                          <m:t>1</m:t>
                        </m:r>
                      </m:sub>
                    </m:sSub>
                    <m:r>
                      <a:rPr lang="en-US" altLang="zh-TW" i="1">
                        <a:latin typeface="Cambria Math" panose="02040503050406030204" pitchFamily="18" charset="0"/>
                      </a:rPr>
                      <m:t> </m:t>
                    </m:r>
                  </m:oMath>
                </a14:m>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hint </a:t>
                </a:r>
                <a14:m>
                  <m:oMath xmlns:m="http://schemas.openxmlformats.org/officeDocument/2006/math">
                    <m:r>
                      <m:rPr>
                        <m:sty m:val="p"/>
                      </m:rPr>
                      <a:rPr lang="en-US" altLang="zh-TW" i="1" dirty="0">
                        <a:latin typeface="Cambria Math" panose="02040503050406030204" pitchFamily="18" charset="0"/>
                      </a:rPr>
                      <m:t>h</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sty m:val="p"/>
                          </m:rPr>
                          <a:rPr lang="en-US" altLang="zh-TW" i="1" dirty="0">
                            <a:latin typeface="Cambria Math" panose="02040503050406030204" pitchFamily="18" charset="0"/>
                          </a:rPr>
                          <m:t>k</m:t>
                        </m:r>
                      </m:sup>
                    </m:sSubSup>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Signature Composition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final signature consists of three parts: the rounded commitment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the response </a:t>
                </a:r>
                <a14:m>
                  <m:oMath xmlns:m="http://schemas.openxmlformats.org/officeDocument/2006/math">
                    <m:r>
                      <a:rPr lang="zh-TW" altLang="en-US"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hint </a:t>
                </a:r>
                <a14:m>
                  <m:oMath xmlns:m="http://schemas.openxmlformats.org/officeDocument/2006/math">
                    <m:r>
                      <a:rPr lang="en-US" altLang="zh-TW" i="1" dirty="0" smtClean="0">
                        <a:latin typeface="Cambria Math" panose="02040503050406030204" pitchFamily="18" charset="0"/>
                      </a:rPr>
                      <m:t>h</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Second Stage of Rejection Sampling</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ensure the correctness of the signature, a second stage of rejection sampling must be performed</a:t>
                </a:r>
                <a:endParaRPr lang="zh-TW" altLang="en-US" dirty="0">
                  <a:latin typeface="Times New Roman" panose="02020603050405020304" pitchFamily="18" charset="0"/>
                  <a:cs typeface="Times New Roman" panose="02020603050405020304" pitchFamily="18" charset="0"/>
                </a:endParaRPr>
              </a:p>
            </p:txBody>
          </p:sp>
        </mc:Choice>
        <mc:Fallback>
          <p:sp>
            <p:nvSpPr>
              <p:cNvPr id="7" name="文字方塊 6">
                <a:extLst>
                  <a:ext uri="{FF2B5EF4-FFF2-40B4-BE49-F238E27FC236}">
                    <a16:creationId xmlns:a16="http://schemas.microsoft.com/office/drawing/2014/main" id="{5E111187-42FC-361A-5F31-FF3748776243}"/>
                  </a:ext>
                </a:extLst>
              </p:cNvPr>
              <p:cNvSpPr txBox="1">
                <a:spLocks noRot="1" noChangeAspect="1" noMove="1" noResize="1" noEditPoints="1" noAdjustHandles="1" noChangeArrowheads="1" noChangeShapeType="1" noTextEdit="1"/>
              </p:cNvSpPr>
              <p:nvPr/>
            </p:nvSpPr>
            <p:spPr>
              <a:xfrm>
                <a:off x="6433013" y="683300"/>
                <a:ext cx="5482761" cy="5129674"/>
              </a:xfrm>
              <a:prstGeom prst="rect">
                <a:avLst/>
              </a:prstGeom>
              <a:blipFill>
                <a:blip r:embed="rId4"/>
                <a:stretch>
                  <a:fillRect l="-667" r="-1667" b="-95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860256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4904858" cy="461665"/>
            <a:chOff x="568442" y="319364"/>
            <a:chExt cx="4904858" cy="461666"/>
          </a:xfrm>
        </p:grpSpPr>
        <p:sp>
          <p:nvSpPr>
            <p:cNvPr id="55" name="文本框 23"/>
            <p:cNvSpPr txBox="1"/>
            <p:nvPr/>
          </p:nvSpPr>
          <p:spPr>
            <a:xfrm>
              <a:off x="665958" y="319364"/>
              <a:ext cx="480734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07</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Calculation 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Tree>
    <p:extLst>
      <p:ext uri="{BB962C8B-B14F-4D97-AF65-F5344CB8AC3E}">
        <p14:creationId xmlns:p14="http://schemas.microsoft.com/office/powerpoint/2010/main" val="1688890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5237064" cy="461665"/>
            <a:chOff x="568442" y="319364"/>
            <a:chExt cx="5237064" cy="461666"/>
          </a:xfrm>
        </p:grpSpPr>
        <p:sp>
          <p:nvSpPr>
            <p:cNvPr id="55" name="文本框 23"/>
            <p:cNvSpPr txBox="1"/>
            <p:nvPr/>
          </p:nvSpPr>
          <p:spPr>
            <a:xfrm>
              <a:off x="665958" y="319364"/>
              <a:ext cx="513954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08</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3×2,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id="{55F7B046-E0F1-4B67-9F80-67831FBEE087}"/>
              </a:ext>
            </a:extLst>
          </p:cNvPr>
          <p:cNvPicPr>
            <a:picLocks noChangeAspect="1"/>
          </p:cNvPicPr>
          <p:nvPr/>
        </p:nvPicPr>
        <p:blipFill>
          <a:blip r:embed="rId3"/>
          <a:stretch>
            <a:fillRect/>
          </a:stretch>
        </p:blipFill>
        <p:spPr>
          <a:xfrm>
            <a:off x="2019463" y="3857235"/>
            <a:ext cx="1427623" cy="1115626"/>
          </a:xfrm>
          <a:prstGeom prst="rect">
            <a:avLst/>
          </a:prstGeom>
        </p:spPr>
      </p:pic>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0 mod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pic>
        <p:nvPicPr>
          <p:cNvPr id="8" name="圖片 7">
            <a:extLst>
              <a:ext uri="{FF2B5EF4-FFF2-40B4-BE49-F238E27FC236}">
                <a16:creationId xmlns:a16="http://schemas.microsoft.com/office/drawing/2014/main" id="{A72A0A5E-9429-E2DA-5451-669FDADA4B7E}"/>
              </a:ext>
            </a:extLst>
          </p:cNvPr>
          <p:cNvPicPr>
            <a:picLocks noChangeAspect="1"/>
          </p:cNvPicPr>
          <p:nvPr/>
        </p:nvPicPr>
        <p:blipFill>
          <a:blip r:embed="rId4"/>
          <a:srcRect t="9431" b="-1"/>
          <a:stretch/>
        </p:blipFill>
        <p:spPr>
          <a:xfrm>
            <a:off x="7480583" y="2178756"/>
            <a:ext cx="2358984" cy="789431"/>
          </a:xfrm>
          <a:prstGeom prst="rect">
            <a:avLst/>
          </a:prstGeom>
        </p:spPr>
      </p:pic>
      <p:pic>
        <p:nvPicPr>
          <p:cNvPr id="10" name="圖片 9">
            <a:extLst>
              <a:ext uri="{FF2B5EF4-FFF2-40B4-BE49-F238E27FC236}">
                <a16:creationId xmlns:a16="http://schemas.microsoft.com/office/drawing/2014/main" id="{07B6DC8D-084C-1DA6-0C64-EA7BE92A1DFF}"/>
              </a:ext>
            </a:extLst>
          </p:cNvPr>
          <p:cNvPicPr>
            <a:picLocks noChangeAspect="1"/>
          </p:cNvPicPr>
          <p:nvPr/>
        </p:nvPicPr>
        <p:blipFill>
          <a:blip r:embed="rId5"/>
          <a:stretch>
            <a:fillRect/>
          </a:stretch>
        </p:blipFill>
        <p:spPr>
          <a:xfrm>
            <a:off x="6092838" y="4235897"/>
            <a:ext cx="5100952" cy="1072405"/>
          </a:xfrm>
          <a:prstGeom prst="rect">
            <a:avLst/>
          </a:prstGeom>
        </p:spPr>
      </p:pic>
      <p:pic>
        <p:nvPicPr>
          <p:cNvPr id="14" name="圖片 13">
            <a:extLst>
              <a:ext uri="{FF2B5EF4-FFF2-40B4-BE49-F238E27FC236}">
                <a16:creationId xmlns:a16="http://schemas.microsoft.com/office/drawing/2014/main" id="{CE955542-8279-00CC-C135-452168E708DA}"/>
              </a:ext>
            </a:extLst>
          </p:cNvPr>
          <p:cNvPicPr>
            <a:picLocks noChangeAspect="1"/>
          </p:cNvPicPr>
          <p:nvPr/>
        </p:nvPicPr>
        <p:blipFill>
          <a:blip r:embed="rId6"/>
          <a:stretch>
            <a:fillRect/>
          </a:stretch>
        </p:blipFill>
        <p:spPr>
          <a:xfrm>
            <a:off x="6288936" y="5434097"/>
            <a:ext cx="3845064" cy="916253"/>
          </a:xfrm>
          <a:prstGeom prst="rect">
            <a:avLst/>
          </a:prstGeom>
        </p:spPr>
      </p:pic>
      <p:pic>
        <p:nvPicPr>
          <p:cNvPr id="18" name="圖片 17">
            <a:extLst>
              <a:ext uri="{FF2B5EF4-FFF2-40B4-BE49-F238E27FC236}">
                <a16:creationId xmlns:a16="http://schemas.microsoft.com/office/drawing/2014/main" id="{E02E0C75-035D-9BD3-F130-20CE69B33E9B}"/>
              </a:ext>
            </a:extLst>
          </p:cNvPr>
          <p:cNvPicPr>
            <a:picLocks noChangeAspect="1"/>
          </p:cNvPicPr>
          <p:nvPr/>
        </p:nvPicPr>
        <p:blipFill>
          <a:blip r:embed="rId7"/>
          <a:stretch>
            <a:fillRect/>
          </a:stretch>
        </p:blipFill>
        <p:spPr>
          <a:xfrm>
            <a:off x="6288936" y="3333453"/>
            <a:ext cx="5862127" cy="902444"/>
          </a:xfrm>
          <a:prstGeom prst="rect">
            <a:avLst/>
          </a:prstGeom>
        </p:spPr>
      </p:pic>
    </p:spTree>
    <p:extLst>
      <p:ext uri="{BB962C8B-B14F-4D97-AF65-F5344CB8AC3E}">
        <p14:creationId xmlns:p14="http://schemas.microsoft.com/office/powerpoint/2010/main" val="2673176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832624"/>
            <a:ext cx="7937513" cy="707886"/>
          </a:xfrm>
          <a:prstGeom prst="rect">
            <a:avLst/>
          </a:prstGeom>
        </p:spPr>
        <p:txBody>
          <a:bodyPr wrap="square" rtlCol="0">
            <a:spAutoFit/>
          </a:bodyPr>
          <a:lstStyle/>
          <a:p>
            <a:pPr algn="ctr"/>
            <a:r>
              <a:rPr lang="en-US" altLang="zh-TW" sz="4000" dirty="0">
                <a:latin typeface="Times New Roman" panose="02020603050405020304" pitchFamily="18" charset="0"/>
                <a:cs typeface="Times New Roman" panose="02020603050405020304" pitchFamily="18" charset="0"/>
              </a:rPr>
              <a:t>Algorithms</a:t>
            </a: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9924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15315</TotalTime>
  <Words>4286</Words>
  <Application>Microsoft Office PowerPoint</Application>
  <PresentationFormat>寬螢幕</PresentationFormat>
  <Paragraphs>1122</Paragraphs>
  <Slides>47</Slides>
  <Notes>47</Notes>
  <HiddenSlides>2</HiddenSlides>
  <MMClips>0</MMClips>
  <ScaleCrop>false</ScaleCrop>
  <HeadingPairs>
    <vt:vector size="8" baseType="variant">
      <vt:variant>
        <vt:lpstr>使用字型</vt:lpstr>
      </vt:variant>
      <vt:variant>
        <vt:i4>10</vt:i4>
      </vt:variant>
      <vt:variant>
        <vt:lpstr>佈景主題</vt:lpstr>
      </vt:variant>
      <vt:variant>
        <vt:i4>1</vt:i4>
      </vt:variant>
      <vt:variant>
        <vt:lpstr>內嵌 OLE 伺服程式</vt:lpstr>
      </vt:variant>
      <vt:variant>
        <vt:i4>1</vt:i4>
      </vt:variant>
      <vt:variant>
        <vt:lpstr>投影片標題</vt:lpstr>
      </vt:variant>
      <vt:variant>
        <vt:i4>47</vt:i4>
      </vt:variant>
    </vt:vector>
  </HeadingPairs>
  <TitlesOfParts>
    <vt:vector size="59" baseType="lpstr">
      <vt:lpstr>微软雅黑</vt:lpstr>
      <vt:lpstr>宋体</vt:lpstr>
      <vt:lpstr>汉仪丫丫体简</vt:lpstr>
      <vt:lpstr>微軟正黑體</vt:lpstr>
      <vt:lpstr>新細明體</vt:lpstr>
      <vt:lpstr>Arial</vt:lpstr>
      <vt:lpstr>Calibri</vt:lpstr>
      <vt:lpstr>Cambria Math</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USER</cp:lastModifiedBy>
  <cp:revision>209</cp:revision>
  <dcterms:created xsi:type="dcterms:W3CDTF">2015-05-05T08:02:14Z</dcterms:created>
  <dcterms:modified xsi:type="dcterms:W3CDTF">2024-11-19T03:24:11Z</dcterms:modified>
</cp:coreProperties>
</file>